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73" r:id="rId2"/>
    <p:sldId id="259" r:id="rId3"/>
    <p:sldId id="257" r:id="rId4"/>
    <p:sldId id="271" r:id="rId5"/>
    <p:sldId id="258" r:id="rId6"/>
    <p:sldId id="262" r:id="rId7"/>
    <p:sldId id="263" r:id="rId8"/>
    <p:sldId id="261" r:id="rId9"/>
    <p:sldId id="270" r:id="rId10"/>
    <p:sldId id="264" r:id="rId11"/>
    <p:sldId id="260" r:id="rId12"/>
    <p:sldId id="266" r:id="rId13"/>
    <p:sldId id="267" r:id="rId14"/>
    <p:sldId id="268" r:id="rId15"/>
    <p:sldId id="272" r:id="rId16"/>
    <p:sldId id="269" r:id="rId17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9"/>
      <p:italic r:id="rId20"/>
    </p:embeddedFont>
    <p:embeddedFont>
      <p:font typeface="CCOhMyGoodness" panose="02000603000000000000" pitchFamily="2" charset="0"/>
      <p:regular r:id="rId21"/>
    </p:embeddedFont>
    <p:embeddedFont>
      <p:font typeface="CCChitChat" panose="02000603000000000000" pitchFamily="2" charset="0"/>
      <p:regular r:id="rId22"/>
    </p:embeddedFont>
    <p:embeddedFont>
      <p:font typeface="CCBubbleOnGirl" panose="02000603000000000000" pitchFamily="2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CWhatsYoName" panose="02000603000000000000" pitchFamily="2" charset="0"/>
      <p:regular r:id="rId28"/>
    </p:embeddedFont>
    <p:embeddedFont>
      <p:font typeface="CCCatNecklace" panose="02000603000000000000" pitchFamily="2" charset="0"/>
      <p:regular r:id="rId29"/>
    </p:embeddedFont>
    <p:embeddedFont>
      <p:font typeface="CCLickAXanax" panose="02000603000000000000" pitchFamily="2" charset="0"/>
      <p:regular r:id="rId30"/>
    </p:embeddedFont>
    <p:embeddedFont>
      <p:font typeface="CCBooyah" panose="02000603000000000000" pitchFamily="2" charset="0"/>
      <p:regular r:id="rId31"/>
    </p:embeddedFont>
    <p:embeddedFont>
      <p:font typeface="CCThePerfectSon" panose="02000603000000000000" pitchFamily="2" charset="0"/>
      <p:regular r:id="rId32"/>
    </p:embeddedFont>
    <p:embeddedFont>
      <p:font typeface="CCBooyahStitch" panose="02000603000000000000" pitchFamily="2" charset="0"/>
      <p:regular r:id="rId33"/>
    </p:embeddedFont>
    <p:embeddedFont>
      <p:font typeface="CCBlessHerHeart" panose="02000603000000000000" pitchFamily="2" charset="0"/>
      <p:regular r:id="rId34"/>
    </p:embeddedFont>
    <p:embeddedFont>
      <p:font typeface="CCCopycat" panose="02000603000000000000" pitchFamily="2" charset="0"/>
      <p:regular r:id="rId35"/>
    </p:embeddedFont>
    <p:embeddedFont>
      <p:font typeface="CCCookiesAndKarim" panose="02000603000000000000" pitchFamily="2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9B4F2-97D7-41F2-931F-B4461FFD2FFD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03EF0-DF87-4AFB-8927-6043344B4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7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03EF0-DF87-4AFB-8927-6043344B42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90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03EF0-DF87-4AFB-8927-6043344B42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30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03EF0-DF87-4AFB-8927-6043344B42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73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010B-B26F-4777-BBD2-6446D39C811C}" type="datetime1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(c)AmberBeavers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9F8F-9FE2-4FCE-AD65-B12C8EDEB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7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3396-76C5-4DD8-BAA2-93C5807DF06B}" type="datetime1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(c)AmberBeavers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9F8F-9FE2-4FCE-AD65-B12C8EDEB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8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8D82-62EB-4239-9DEA-EAEC30729B98}" type="datetime1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(c)AmberBeavers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9F8F-9FE2-4FCE-AD65-B12C8EDEB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0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E931-9039-4A8B-A449-FE7661937E51}" type="datetime1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(c)AmberBeavers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9F8F-9FE2-4FCE-AD65-B12C8EDEB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2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9CEF-0DD1-4B5D-AF77-357B45DDCA93}" type="datetime1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(c)AmberBeavers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9F8F-9FE2-4FCE-AD65-B12C8EDEB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BFE7-DB76-49D0-815E-4072EB3296BD}" type="datetime1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(c)AmberBeavers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9F8F-9FE2-4FCE-AD65-B12C8EDEB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2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8C56-9A1A-4896-A088-F829579AC9CD}" type="datetime1">
              <a:rPr lang="en-US" smtClean="0"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(c)AmberBeavers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9F8F-9FE2-4FCE-AD65-B12C8EDEB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6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96BA-29E5-4590-8016-6763E20C9C9A}" type="datetime1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(c)AmberBeavers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9F8F-9FE2-4FCE-AD65-B12C8EDEB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6A2F-2002-4F61-8E55-6C38B34477E6}" type="datetime1">
              <a:rPr lang="en-US" smtClean="0"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(c)AmberBeavers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9F8F-9FE2-4FCE-AD65-B12C8EDEB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2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92E7-F87B-4DAC-A812-86A7B691EA97}" type="datetime1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(c)AmberBeavers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9F8F-9FE2-4FCE-AD65-B12C8EDEB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5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54E2-4076-4179-B2EB-C807CF4283C3}" type="datetime1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(c)AmberBeavers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9F8F-9FE2-4FCE-AD65-B12C8EDEB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7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FDF42-29CF-4717-802A-F29D44D0A071}" type="datetime1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(c)AmberBeavers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69F8F-9FE2-4FCE-AD65-B12C8EDEB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4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bat+eating+nectar&amp;FORM=HDRSC2#view=detail&amp;id=A96F1902A37B2DF4A1577AEBE13CADA929DE856E&amp;selectedIndex=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i6yo1ZFIH3I/UVN21-UhW8I/AAAAAAAAC0E/ZEWiFRCINfo/s1600/EgyptianFruitBat2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hyperlink" Target="http://library.sandiegozoo.org/factsheets/rodriques_fruit_bat/photos/rodrigues_fruit_bat.jpg" TargetMode="Externa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laramee.files.wordpress.com/2010/03/bumblebee-bat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hyperlink" Target="http://media-cache-ec0.pinimg.com/originals/ac/ee/15/acee155582d253d28689be3538472b61.jpg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xExwByOb9c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www.batconservation.org/" TargetMode="External"/><Relationship Id="rId7" Type="http://schemas.openxmlformats.org/officeDocument/2006/relationships/hyperlink" Target="http://www.zuzafun.com/cute-bat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heppardsoftware.com/content/animals/profile_bats.htm" TargetMode="External"/><Relationship Id="rId5" Type="http://schemas.openxmlformats.org/officeDocument/2006/relationships/hyperlink" Target="http://www.ehow.com/about_6763601_bat-first-grade.html" TargetMode="External"/><Relationship Id="rId4" Type="http://schemas.openxmlformats.org/officeDocument/2006/relationships/hyperlink" Target="http://www.batworlds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wandenvironment.com/uploads/image/Indiana%20bat(1).jpg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hyperlink" Target="https://c2.staticflickr.com/6/5027/5613813318_456796d574_z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ethpage.ws/cb/jcasella/images/bats/fruit%20bat.jpg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hyperlink" Target="http://www.pitt.edu/~slavic/courses/vampires/images/bats/vambat4.jpg" TargetMode="External"/><Relationship Id="rId4" Type="http://schemas.openxmlformats.org/officeDocument/2006/relationships/hyperlink" Target="http://media-cache-ec0.pinimg.com/736x/91/d6/61/91d661136ca20f5e973e003c1266510c.jpg" TargetMode="Externa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ingedhearts.org/files/imgs/1/swag-mummyandbabybat1-w3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-cache-cd0.pinimg.com/736x/e1/20/20/e12020cf9dfd4540895d9e0e6709fe9e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hpage.ws/cb/jcasella/images/bats/batlook2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wgLHUNBWR58" TargetMode="Externa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Hr-Y2Tt8gFE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media-cache-ak0.pinimg.com/originals/c1/67/f3/c167f30d359491b1a0137c2861f4e7a0.jpg" TargetMode="External"/><Relationship Id="rId7" Type="http://schemas.openxmlformats.org/officeDocument/2006/relationships/hyperlink" Target="http://www.mirror.co.uk/lifestyle/family/time-to-go-batty-12947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hyperlink" Target="http://images.fineartamerica.com/images-medium-large/a-pair-of-fruit-bats-roosting-in-a-tree-randy-olson.jpg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aynature.org/wp-content/uploads/2012/07/9_475-Bloomberg-BatsAllFolks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87890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2561" y="-746182"/>
            <a:ext cx="6090250" cy="8376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6717" y="680045"/>
            <a:ext cx="5598542" cy="1778483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CBooyahStitch" panose="02000603000000000000" pitchFamily="2" charset="0"/>
                <a:ea typeface="CCBooyahStitch" panose="02000603000000000000" pitchFamily="2" charset="0"/>
              </a:rPr>
              <a:t>Bats are Good for the Environment!</a:t>
            </a:r>
            <a:endParaRPr lang="en-US" dirty="0">
              <a:latin typeface="CCBooyahStitch" panose="02000603000000000000" pitchFamily="2" charset="0"/>
              <a:ea typeface="CCBooyahStitch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0188" y="2556559"/>
            <a:ext cx="7554996" cy="383247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What are some animals that pollenate flowers and help make new plants? Bees? Birds? Absolutely! Did you know that bats help new plants grow too?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Some bats eat nectar from flowers with long tongues and when they do this, they </a:t>
            </a:r>
            <a:r>
              <a:rPr lang="en-US" sz="2800" dirty="0" smtClean="0">
                <a:solidFill>
                  <a:srgbClr val="C00000"/>
                </a:solidFill>
                <a:latin typeface="CCWhatsYoName" panose="02000603000000000000" pitchFamily="2" charset="0"/>
                <a:ea typeface="CCWhatsYoName" panose="02000603000000000000" pitchFamily="2" charset="0"/>
              </a:rPr>
              <a:t>spread pollen</a:t>
            </a: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. This creates new plants.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Some bats eat fruit and when they spit the seeds on the ground, they can create new plants.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Bats also </a:t>
            </a:r>
            <a:r>
              <a:rPr lang="en-US" sz="2800" dirty="0" smtClean="0">
                <a:solidFill>
                  <a:srgbClr val="C00000"/>
                </a:solidFill>
                <a:latin typeface="CCThePerfectSon" panose="02000603000000000000" pitchFamily="2" charset="0"/>
                <a:ea typeface="CCThePerfectSon" panose="02000603000000000000" pitchFamily="2" charset="0"/>
              </a:rPr>
              <a:t>protect plants </a:t>
            </a: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by eating the insects that try to eat plants. </a:t>
            </a:r>
          </a:p>
        </p:txBody>
      </p:sp>
      <p:pic>
        <p:nvPicPr>
          <p:cNvPr id="7170" name="Picture 2" descr="https://tse1.mm.bing.net/th?id=HN.608041054458350374&amp;pid=1.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88" y="680044"/>
            <a:ext cx="2334718" cy="178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9078" y="6434647"/>
            <a:ext cx="1896732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©AmberBeavers2014</a:t>
            </a:r>
            <a:endParaRPr lang="en-US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9078" y="6434647"/>
            <a:ext cx="1896732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©AmberBeavers2014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2561" y="-746182"/>
            <a:ext cx="6090250" cy="8376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476" y="946370"/>
            <a:ext cx="5598542" cy="120914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CBooyahStitch" panose="02000603000000000000" pitchFamily="2" charset="0"/>
                <a:ea typeface="CCBooyahStitch" panose="02000603000000000000" pitchFamily="2" charset="0"/>
              </a:rPr>
              <a:t>The Fruit Bat</a:t>
            </a:r>
            <a:endParaRPr lang="en-US" dirty="0">
              <a:latin typeface="CCBooyahStitch" panose="02000603000000000000" pitchFamily="2" charset="0"/>
              <a:ea typeface="CCBooyahStitch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0188" y="2556559"/>
            <a:ext cx="7554996" cy="383247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The fruit bat is the</a:t>
            </a:r>
            <a:r>
              <a:rPr lang="en-US" sz="2800" dirty="0" smtClean="0">
                <a:solidFill>
                  <a:srgbClr val="C00000"/>
                </a:solidFill>
                <a:latin typeface="CCBooyah" panose="02000603000000000000" pitchFamily="2" charset="0"/>
                <a:ea typeface="CCBooyah" panose="02000603000000000000" pitchFamily="2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CCBubbleOnGirl" panose="02000603000000000000" pitchFamily="2" charset="0"/>
                <a:ea typeface="CCBubbleOnGirl" panose="02000603000000000000" pitchFamily="2" charset="0"/>
              </a:rPr>
              <a:t>largest</a:t>
            </a:r>
            <a:r>
              <a:rPr lang="en-US" sz="2800" dirty="0" smtClean="0">
                <a:solidFill>
                  <a:srgbClr val="C00000"/>
                </a:solidFill>
                <a:latin typeface="CCBooyah" panose="02000603000000000000" pitchFamily="2" charset="0"/>
                <a:ea typeface="CCBooyah" panose="02000603000000000000" pitchFamily="2" charset="0"/>
              </a:rPr>
              <a:t> </a:t>
            </a: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bat in the world. It’s wing span can be 6 feet long! That’s longer than you.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Fruit bats eat nectar, pollen, and fruits.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Fruit bats do not have echolocation. They use their noses to smell where their food is.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latin typeface="CCBooyah" panose="02000603000000000000" pitchFamily="2" charset="0"/>
              <a:ea typeface="CCBooyah" panose="02000603000000000000" pitchFamily="2" charset="0"/>
            </a:endParaRPr>
          </a:p>
        </p:txBody>
      </p:sp>
      <p:pic>
        <p:nvPicPr>
          <p:cNvPr id="9220" name="Picture 4" descr="http://1.bp.blogspot.com/-i6yo1ZFIH3I/UVN21-UhW8I/AAAAAAAAC0E/ZEWiFRCINfo/s1600/EgyptianFruitBat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36" y="686484"/>
            <a:ext cx="3057195" cy="17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library.sandiegozoo.org/factsheets/rodriques_fruit_bat/photos/rodrigues_fruit_ba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666" y="4472797"/>
            <a:ext cx="2549518" cy="164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9078" y="6434647"/>
            <a:ext cx="1896732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©AmberBeavers2014</a:t>
            </a:r>
            <a:endParaRPr lang="en-US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2561" y="-746182"/>
            <a:ext cx="6090250" cy="8376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7268" y="1255273"/>
            <a:ext cx="5598542" cy="120914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CBooyahStitch" panose="02000603000000000000" pitchFamily="2" charset="0"/>
                <a:ea typeface="CCBooyahStitch" panose="02000603000000000000" pitchFamily="2" charset="0"/>
              </a:rPr>
              <a:t>The </a:t>
            </a:r>
            <a:br>
              <a:rPr lang="en-US" dirty="0" smtClean="0">
                <a:latin typeface="CCBooyahStitch" panose="02000603000000000000" pitchFamily="2" charset="0"/>
                <a:ea typeface="CCBooyahStitch" panose="02000603000000000000" pitchFamily="2" charset="0"/>
              </a:rPr>
            </a:br>
            <a:r>
              <a:rPr lang="en-US" dirty="0" smtClean="0">
                <a:latin typeface="CCBooyahStitch" panose="02000603000000000000" pitchFamily="2" charset="0"/>
                <a:ea typeface="CCBooyahStitch" panose="02000603000000000000" pitchFamily="2" charset="0"/>
              </a:rPr>
              <a:t>Bumblebee Bat</a:t>
            </a:r>
            <a:endParaRPr lang="en-US" dirty="0">
              <a:latin typeface="CCBooyahStitch" panose="02000603000000000000" pitchFamily="2" charset="0"/>
              <a:ea typeface="CCBooyahStitch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0188" y="2340899"/>
            <a:ext cx="7554996" cy="383247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200" dirty="0" err="1" smtClean="0">
                <a:latin typeface="CCBooyah" panose="02000603000000000000" pitchFamily="2" charset="0"/>
                <a:ea typeface="CCBooyah" panose="02000603000000000000" pitchFamily="2" charset="0"/>
              </a:rPr>
              <a:t>Ahhhh</a:t>
            </a:r>
            <a:r>
              <a:rPr lang="en-US" sz="3200" dirty="0" smtClean="0">
                <a:latin typeface="CCBooyah" panose="02000603000000000000" pitchFamily="2" charset="0"/>
                <a:ea typeface="CCBooyah" panose="02000603000000000000" pitchFamily="2" charset="0"/>
              </a:rPr>
              <a:t>, will this bat </a:t>
            </a:r>
            <a:r>
              <a:rPr lang="en-US" sz="3200" dirty="0" smtClean="0">
                <a:latin typeface="CCCopycat" panose="02000603000000000000" pitchFamily="2" charset="0"/>
                <a:ea typeface="CCCopycat" panose="02000603000000000000" pitchFamily="2" charset="0"/>
              </a:rPr>
              <a:t>sting</a:t>
            </a:r>
            <a:r>
              <a:rPr lang="en-US" sz="3200" dirty="0" smtClean="0">
                <a:latin typeface="CCBooyah" panose="02000603000000000000" pitchFamily="2" charset="0"/>
                <a:ea typeface="CCBooyah" panose="02000603000000000000" pitchFamily="2" charset="0"/>
              </a:rPr>
              <a:t> me? No way!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The bumblebee bat is the </a:t>
            </a:r>
            <a:r>
              <a:rPr lang="en-US" sz="2200" dirty="0" smtClean="0">
                <a:solidFill>
                  <a:srgbClr val="C00000"/>
                </a:solidFill>
                <a:latin typeface="CCBooyah" panose="02000603000000000000" pitchFamily="2" charset="0"/>
                <a:ea typeface="CCBooyah" panose="02000603000000000000" pitchFamily="2" charset="0"/>
              </a:rPr>
              <a:t>smallest</a:t>
            </a: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 bat in the world. It gets its name by being about the same size as a bumblebee.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Its body is only one inch long and its wingspan is 6 inches long, the size of half a ruler.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The bumblebee bat weighs the same</a:t>
            </a:r>
            <a:b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</a:b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as a dime.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This bat eats small insects like moths</a:t>
            </a:r>
            <a:b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</a:b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and flies.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latin typeface="CCBooyah" panose="02000603000000000000" pitchFamily="2" charset="0"/>
              <a:ea typeface="CCBooyah" panose="02000603000000000000" pitchFamily="2" charset="0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405" y="3928693"/>
            <a:ext cx="1590495" cy="2305065"/>
          </a:xfrm>
          <a:prstGeom prst="rect">
            <a:avLst/>
          </a:prstGeom>
        </p:spPr>
      </p:pic>
      <p:pic>
        <p:nvPicPr>
          <p:cNvPr id="11268" name="Picture 4" descr="http://media-cache-ec0.pinimg.com/originals/ac/ee/15/acee155582d253d28689be3538472b6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78" y="668936"/>
            <a:ext cx="2449604" cy="161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9078" y="6434647"/>
            <a:ext cx="1896732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©AmberBeavers2014</a:t>
            </a:r>
            <a:endParaRPr lang="en-US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6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2561" y="-746182"/>
            <a:ext cx="6090250" cy="8376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146" y="396817"/>
            <a:ext cx="8215375" cy="120914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CBooyahStitch" panose="02000603000000000000" pitchFamily="2" charset="0"/>
                <a:ea typeface="CCBooyahStitch" panose="02000603000000000000" pitchFamily="2" charset="0"/>
              </a:rPr>
              <a:t>The Little Brown Bat</a:t>
            </a:r>
            <a:endParaRPr lang="en-US" dirty="0">
              <a:latin typeface="CCBooyahStitch" panose="02000603000000000000" pitchFamily="2" charset="0"/>
              <a:ea typeface="CCBooyahStitch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0188" y="1605957"/>
            <a:ext cx="7554996" cy="383247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CBooyah" panose="02000603000000000000" pitchFamily="2" charset="0"/>
                <a:ea typeface="CCBooyah" panose="02000603000000000000" pitchFamily="2" charset="0"/>
              </a:rPr>
              <a:t>The little brown bat is one of the </a:t>
            </a:r>
            <a:r>
              <a:rPr lang="en-US" dirty="0" smtClean="0">
                <a:solidFill>
                  <a:srgbClr val="C00000"/>
                </a:solidFill>
                <a:latin typeface="CCCookiesAndKarim" panose="02000603000000000000" pitchFamily="2" charset="0"/>
                <a:ea typeface="CCCookiesAndKarim" panose="02000603000000000000" pitchFamily="2" charset="0"/>
              </a:rPr>
              <a:t>most common </a:t>
            </a:r>
            <a:r>
              <a:rPr lang="en-US" dirty="0" smtClean="0">
                <a:latin typeface="CCBooyah" panose="02000603000000000000" pitchFamily="2" charset="0"/>
                <a:ea typeface="CCBooyah" panose="02000603000000000000" pitchFamily="2" charset="0"/>
              </a:rPr>
              <a:t>bats.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CBooyah" panose="02000603000000000000" pitchFamily="2" charset="0"/>
                <a:ea typeface="CCBooyah" panose="02000603000000000000" pitchFamily="2" charset="0"/>
              </a:rPr>
              <a:t>It lives in swampy areas and eats mostly moths and wasps.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CBooyah" panose="02000603000000000000" pitchFamily="2" charset="0"/>
                <a:ea typeface="CCBooyah" panose="02000603000000000000" pitchFamily="2" charset="0"/>
              </a:rPr>
              <a:t>This bat is 2-4 inches long, like the size of your finger or hand. Its wingspan is 11 inches long, almost the size of a ruler.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CCBooyah" panose="02000603000000000000" pitchFamily="2" charset="0"/>
                <a:ea typeface="CCBooyah" panose="02000603000000000000" pitchFamily="2" charset="0"/>
              </a:rPr>
              <a:t>Watch the video </a:t>
            </a:r>
            <a:r>
              <a:rPr lang="en-US" dirty="0" smtClean="0">
                <a:latin typeface="CCBooyah" panose="02000603000000000000" pitchFamily="2" charset="0"/>
                <a:ea typeface="CCBooyah" panose="02000603000000000000" pitchFamily="2" charset="0"/>
              </a:rPr>
              <a:t>below to observe a Little Brown Bat!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latin typeface="CCBooyah" panose="02000603000000000000" pitchFamily="2" charset="0"/>
              <a:ea typeface="CCBooyah" panose="02000603000000000000" pitchFamily="2" charset="0"/>
            </a:endParaRPr>
          </a:p>
        </p:txBody>
      </p:sp>
      <p:pic>
        <p:nvPicPr>
          <p:cNvPr id="5" name="AxExwByOb9c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16989" y="3666226"/>
            <a:ext cx="4198187" cy="2510287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9078" y="6434647"/>
            <a:ext cx="1896732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©AmberBeavers2014</a:t>
            </a:r>
            <a:endParaRPr lang="en-US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9078" y="6434647"/>
            <a:ext cx="1896732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©AmberBeavers2014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8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2561" y="-746182"/>
            <a:ext cx="6090250" cy="8376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476" y="367741"/>
            <a:ext cx="7901796" cy="170803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CCBooyahStitch" panose="02000603000000000000" pitchFamily="2" charset="0"/>
                <a:ea typeface="CCBooyahStitch" panose="02000603000000000000" pitchFamily="2" charset="0"/>
              </a:rPr>
              <a:t>You have learned </a:t>
            </a:r>
            <a:r>
              <a:rPr lang="en-US" sz="4800" dirty="0" smtClean="0">
                <a:solidFill>
                  <a:srgbClr val="C00000"/>
                </a:solidFill>
                <a:latin typeface="CCBooyahStitch" panose="02000603000000000000" pitchFamily="2" charset="0"/>
                <a:ea typeface="CCBooyahStitch" panose="02000603000000000000" pitchFamily="2" charset="0"/>
              </a:rPr>
              <a:t>so</a:t>
            </a:r>
            <a:r>
              <a:rPr lang="en-US" sz="4800" dirty="0" smtClean="0">
                <a:latin typeface="CCBooyahStitch" panose="02000603000000000000" pitchFamily="2" charset="0"/>
                <a:ea typeface="CCBooyahStitch" panose="02000603000000000000" pitchFamily="2" charset="0"/>
              </a:rPr>
              <a:t> much about bats! Want to learn </a:t>
            </a:r>
            <a:r>
              <a:rPr lang="en-US" sz="4800" dirty="0" smtClean="0">
                <a:solidFill>
                  <a:srgbClr val="C00000"/>
                </a:solidFill>
                <a:latin typeface="CCBooyahStitch" panose="02000603000000000000" pitchFamily="2" charset="0"/>
                <a:ea typeface="CCBooyahStitch" panose="02000603000000000000" pitchFamily="2" charset="0"/>
              </a:rPr>
              <a:t>more</a:t>
            </a:r>
            <a:r>
              <a:rPr lang="en-US" sz="4800" dirty="0" smtClean="0">
                <a:latin typeface="CCBooyahStitch" panose="02000603000000000000" pitchFamily="2" charset="0"/>
                <a:ea typeface="CCBooyahStitch" panose="02000603000000000000" pitchFamily="2" charset="0"/>
              </a:rPr>
              <a:t>?</a:t>
            </a:r>
            <a:endParaRPr lang="en-US" sz="4800" dirty="0">
              <a:latin typeface="CCBooyahStitch" panose="02000603000000000000" pitchFamily="2" charset="0"/>
              <a:ea typeface="CCBooyahStitch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876" y="3131166"/>
            <a:ext cx="7554996" cy="311435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With adult permission, check out these bat sites! Just click on the links below.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CBooyah" panose="02000603000000000000" pitchFamily="2" charset="0"/>
                <a:ea typeface="CCBooyah" panose="02000603000000000000" pitchFamily="2" charset="0"/>
                <a:hlinkClick r:id="rId3"/>
              </a:rPr>
              <a:t>Organization for Bat Conservation</a:t>
            </a:r>
            <a:r>
              <a:rPr lang="en-US" dirty="0" smtClean="0">
                <a:latin typeface="CCBooyah" panose="02000603000000000000" pitchFamily="2" charset="0"/>
                <a:ea typeface="CCBooyah" panose="02000603000000000000" pitchFamily="2" charset="0"/>
              </a:rPr>
              <a:t> – bat facts website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CBooyah" panose="02000603000000000000" pitchFamily="2" charset="0"/>
                <a:ea typeface="CCBooyah" panose="02000603000000000000" pitchFamily="2" charset="0"/>
                <a:hlinkClick r:id="rId4"/>
              </a:rPr>
              <a:t>Bat Worlds</a:t>
            </a:r>
            <a:r>
              <a:rPr lang="en-US" dirty="0" smtClean="0">
                <a:latin typeface="CCBooyah" panose="02000603000000000000" pitchFamily="2" charset="0"/>
                <a:ea typeface="CCBooyah" panose="02000603000000000000" pitchFamily="2" charset="0"/>
              </a:rPr>
              <a:t> – bat facts website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CBooyah" panose="02000603000000000000" pitchFamily="2" charset="0"/>
                <a:ea typeface="CCBooyah" panose="02000603000000000000" pitchFamily="2" charset="0"/>
                <a:hlinkClick r:id="rId5"/>
              </a:rPr>
              <a:t>eHow</a:t>
            </a:r>
            <a:r>
              <a:rPr lang="en-US" dirty="0" smtClean="0">
                <a:latin typeface="CCBooyah" panose="02000603000000000000" pitchFamily="2" charset="0"/>
                <a:ea typeface="CCBooyah" panose="02000603000000000000" pitchFamily="2" charset="0"/>
              </a:rPr>
              <a:t> – </a:t>
            </a:r>
            <a:r>
              <a:rPr lang="en-US" i="1" dirty="0" smtClean="0">
                <a:latin typeface="CCBooyah" panose="02000603000000000000" pitchFamily="2" charset="0"/>
                <a:ea typeface="CCBooyah" panose="02000603000000000000" pitchFamily="2" charset="0"/>
              </a:rPr>
              <a:t>Bat Facts for First Grade </a:t>
            </a:r>
            <a:r>
              <a:rPr lang="en-US" dirty="0" smtClean="0">
                <a:latin typeface="CCBooyah" panose="02000603000000000000" pitchFamily="2" charset="0"/>
                <a:ea typeface="CCBooyah" panose="02000603000000000000" pitchFamily="2" charset="0"/>
              </a:rPr>
              <a:t>article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CBooyah" panose="02000603000000000000" pitchFamily="2" charset="0"/>
                <a:ea typeface="CCBooyah" panose="02000603000000000000" pitchFamily="2" charset="0"/>
                <a:hlinkClick r:id="rId6"/>
              </a:rPr>
              <a:t>Sheppard Software</a:t>
            </a:r>
            <a:r>
              <a:rPr lang="en-US" dirty="0" smtClean="0">
                <a:latin typeface="CCBooyah" panose="02000603000000000000" pitchFamily="2" charset="0"/>
                <a:ea typeface="CCBooyah" panose="02000603000000000000" pitchFamily="2" charset="0"/>
              </a:rPr>
              <a:t> – bat facts and fun quiz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CBooyah" panose="02000603000000000000" pitchFamily="2" charset="0"/>
                <a:ea typeface="CCBooyah" panose="02000603000000000000" pitchFamily="2" charset="0"/>
                <a:hlinkClick r:id="rId7"/>
              </a:rPr>
              <a:t>Zuza Fun</a:t>
            </a:r>
            <a:r>
              <a:rPr lang="en-US" dirty="0" smtClean="0">
                <a:latin typeface="CCBooyah" panose="02000603000000000000" pitchFamily="2" charset="0"/>
                <a:ea typeface="CCBooyah" panose="02000603000000000000" pitchFamily="2" charset="0"/>
              </a:rPr>
              <a:t> – cute bat photos</a:t>
            </a:r>
          </a:p>
          <a:p>
            <a:pPr algn="l"/>
            <a:r>
              <a:rPr lang="en-US" sz="1900" dirty="0" smtClean="0">
                <a:latin typeface="CCBooyah" panose="02000603000000000000" pitchFamily="2" charset="0"/>
                <a:ea typeface="CCBooyah" panose="02000603000000000000" pitchFamily="2" charset="0"/>
              </a:rPr>
              <a:t>You can also find the locations of all pictures I used by clicking on them in the presentation.</a:t>
            </a:r>
            <a:endParaRPr lang="en-US" sz="1900" dirty="0">
              <a:latin typeface="CCBooyah" panose="02000603000000000000" pitchFamily="2" charset="0"/>
              <a:ea typeface="CCBooyah" panose="02000603000000000000" pitchFamily="2" charset="0"/>
            </a:endParaRPr>
          </a:p>
        </p:txBody>
      </p:sp>
      <p:sp>
        <p:nvSpPr>
          <p:cNvPr id="5" name="AutoShape 2" descr="data:image/jpeg;base64,/9j/4AAQSkZJRgABAQAAAQABAAD/2wCEAAkGBxITEhUUExQVFRQVGBgZGBYXFBcYFBoVFBQXFxYVFxQYHCggGBwmHBQUITEhJSkrLi4uFx8zODMsNygtLisBCgoKDg0OGBAQGiwcHCQsLCwsLCwsLCwsLCwsLCwsLCwsLCwsLCwsLCwsLCwsLCwsLCwsKyw3Nzc3LCssNywsLP/AABEIANYA7AMBIgACEQEDEQH/xAAbAAACAgMBAAAAAAAAAAAAAAAABAMFAQIGB//EADgQAAEDAwIEAwcDAwUAAwAAAAEAAhEDITEEQQUSUWFxgZEGIjKhscHwE9HhFELxBxUjUmIWM4L/xAAZAQACAwEAAAAAAAAAAAAAAAAAAgEDBAX/xAAgEQACAgIDAQEBAQAAAAAAAAAAAQIRAxIEITFBUTIT/9oADAMBAAIRAxEAPwDymgBAAV3oaPO5rGi+6p9PSgSuw9i9JzS8jsFRJ0aYRtlrU0QawMG2VU6rTFxk4GAupqUWt+LJVJxGuJhqpcjbjxfWJV3AQ1qjqUoEkqXEkqs12qLhg9goSs0SyaxE9fqdpPqqtvNeACpHsn4pErBpn+3AViVHOnNyfZG/mBM2lNaFkS6ZAt5lQ1SbSJTgbDGjYmf2QwRHxZ4FACfid9FU6YlWHtGYFNvYn1VdRhPH+SuX9D1DKmYAtKDSApJUASMNj4qTVj/gqeEpeibHxTbG8zHt6tKT6OcchZKwtZjBCEIAEIQgAQhCABCEIAEIQgAQhCAOlpn3SvRfZF4/QAaLhedNNo6rt/YbUAN5ZwsmRG/jtK7GuKh5eleTeLhW/tC8S0tsUrqNQP0+b8lVRRunOoJlBrGmSTbsqHVVnNJM4wrXiWqJk+iptRVJaZEq5I5+TI5EGseDBDptcLelWc02iDsorOEkYsEECRE91IhuWu5sABWGrpXaOgAS2mpgvFzEhWDm/wDJiYKhjIqfaRvvt7NCrtOFa8WM1nSOn0SIpQ5NF9CyXY5REBa79kU7LLyIQQZoAE5Tuhz8lViRdWWncJBSSHRyuqp8r3DoT9VCrHjrYrO73VctUXaRlkqbBCEKRQQswsIAELMLCABCEIAEIQgAQhCAOka44hWnAdaaVUdDlV9aoDjISjKx5rqhq1Roi6dnp2tPO23iqzRv5+am42OPFJ+z3FL8pM2hS6wmm/mbvdZV06On/UCt1dIjmbFgcqn1leLAQuw4iOZoeMELltaxptEytCOdL0SaZFhBmykqc3MJEG1+q2q0WshpPmFtpnNJvJ6blBKGaTN9wU/RBD3QTfI2gpKlSzB8t/FXOm0x5Q6LWB8ksmOkc/q2B9R43Bsov09jlTcVoOGplu5T/wDQmqObcC6hNDONoq+SSOizAKdOicMbbKBtKSZsU1lWrEKn0TmgbzDlUjuHuJsFtS0ZYQ5RJoaMWVPtNQgtd1EeYVEu+47oDUoN8QZ8VyNfhVRoJiQNx2VuLItaKsuKW3SK9TaXTl7g1uVgUj0XQeylEczuaxHVPOVKyuELdMb0PsywNl8k/JNf7TSA+AK0fqNtlhglYpZH+m6OONeHIcc4RyM/UaIEwR44KoV6dxXS82l1A3DOb0K8yWrBLaJkzw1l0YQhCuKAQhCABCEIA6B9IgpSoYM90095KSqSLKkvLTh+o5TMrq2VhUp9wuJ0ptdX/C9QA2JVGWP02cbJ1oy20VTnBYe5H7Ku/pCHGRi6aoVQx87ZEX8UxrdVTJPICebMgiOyIyQmXG9ujlXOh55hPQbJ3QsEYjqZjyTbtGxwEu3v7p36LWhoWgn/AJR/5kEDzt3+SlzQihIn01KbAAdFc6JpAjO8LGj0YLbEGMQQb3lTFpBk7CFVKRdCJE/QNeZOVtR0nKRG/wCQnqDAcn8Ky6jFx1WVzZpUUa19HTPYpP8A2xpJIEqxqUb5/ZSfqAXH+dik/wBJL6Noit/2sRYQUw3grSO6aNc+Q2/NlLRr4vH3/Oqh5JE6IwzhoMCIEX6LDuBUthmZBwUyyodj+Y+62bVIkZ/lLuw1EP8A4xpvdBYIaZHiTOElq/Zls8zCAdzEyZXSCpgHtf7LSo0gDv8Aebplkl+iuCOVd7OuO/T+VLp+EPGR+dV01OmAZJ69k0zSW7/hTLK/pGleHL67Shuj1LjuxwB7AQvFSvc/bOoRo6rALlpaI3K8MK6fFdxs5vKT2RhCELUZQQsrCABCEIAvHuEZhRTzCN1LU6ltlZcL0TXe9ELPJ0jQlbK7TacjPRP6bMJ3iOgLXNGB1W+l4eedroJbglJumiyMWpG1YQBPr2TVLRFwPK6DkA4I8VPW0DnUy3MSQeyY0wLWMP8A1z4KlNG2fatFJXLmmHAgrU1z4rs3cLa4zEh3VUPGeD/omW3Y7BOWnoolRVB2VtKvfEEbgxCtdNxio0ATzt6OE/PKpnUSLwtqVUj8/ISlyR12m1lGoN2OHaR9ZCZqad7QHCHDci4/cFcjTrjc37Z9QrbhvFnUyBzS36KpxTG7XhbVGHqItmQQEuAQLGw/IhWQrU6w6HqPuEnV0VQTEOHazo8DlVPGxlkX0XDiLgxG+0Hopf6qPiifl38rytLiQRIABMj5eKjLLX2x63SD2ODVWMd8dgnaOomDggD8+vyVPpHcp2I+zv8AKboVJIiN+3ZQ0SWTTJG4/dWDqwFj4fyq/RwRAzY/fKhr13Eum8jZRQvo2dQHbSpW6rEZ743VJS1fK8NjO2wCf045m9Rf873U+BRvxBoqUyCNsrxfj/DP06josAd7WAiwHkvd6FEBl879ZwvL/b7QESZN/ePTe30WviZKlRl5MLiefIWzmkLUCV1zkmELJCwgAQhCAOkp1ZPKd1fcNowFBpeGscARY9CrnT6WIBxssE5o3QhQ47TNqsAImPXyUnD6PK3lIzgrfh9jG3VOsp/IrPZfRHotMDINiD/lMajQtuNhdTsZvgx81mi/c+coGT6JqQHK2MhVHHqoLeU46dDtCs9SRHY9FzGscTNyQociYxFtHSDxG4sf3hRajh0HBvsPiMdks2s6hUFQRBgOnZsiSI3XT0XMrN56R5ptzQbdc48N1ZF2rJd2cm/Twe/QfdZq0A3+6T0BEz5q5r6M8xZT+I/G43/yUgKQEtptLiDdxBgEdT+ylqws04dxKDE3GR26+CvKWocXCCVzlemwOkObIOB8xMY+avOG1KUNP6g+YPnKh9AMVtaeflJyInue3aE3VphwJB3+X5HqlqlJpmSCDJkC2LXWjKpZYjONiDa0nzWeat2iyPQUmgOM3BEeMfgT1OnyjNolpF7RNx5lJfqxEi3jk+WLfRNU4eyxI6TtO3mkSJbGaNWLg7zOxH7WWTW5nWwAfK5ifKFDSZA5Te1+xkz+/dRMsO/ukjvjKnUVC+qrAmB08yAbjxVlpdTykE2xvaPyFAxg5SR0AHqJUlQC0CRyyOhNwSUsh0XrTLROTHzuuc9seHc9MgTJFyPllPs1rRd5MCAItJ3+f0Sus17HEy9vYT23KTHcZWiZJNHk/GOGfp9cSZ7k4/Oipl3ftNoTUeTsSACDY9guQ4lRDXWAAFoE+s9V3MOTZd+nHz4tXa8ElhZWFeZwQhCAPVuH6Zoi91b0qQOAUto6XKB37T81baUOHQrk3bOqlRo2gBixTDWbg/stqlIOyCsafTub8OO6hgYewz08rLSb9z0wnncxUNRsC5SuQyKqucx6SVX1YPXyn6J/VGTAjy+6TeGC1yd8/JVNl8EV1bTscDf1z6FWPCeH/ptAp1Hgj3uXm90gG8DYx0QKLYM74t7w72UlKk5kBhkA4k2PUH+3CIZVH0aWO+0WVWgDSFOlPM83JEGB8R+apuJaZ3/10/dY343deoH5suj4bxIc8vB5gDYxIJ3sL4WnFqINE8jSXOsQBO+TC0KafaKqadM4YaTmMgWHw+GxUVXRltx+eK6EjkpgFp5gHATOGnJVc7iNMC9PmMD+4xIzYbKW0Qk7McG1DgTTOPiAz4iDZW55XT6TmSNikhWZXY2oGtYWDlIaDM9wOyf0rHAYzm1j3EqmfpYQmgGgwYmI63GO4U+nrhpizgRccufRL8XqFlMm1m/Qfsua9neMtdX/AOfVnSsaPdLaXPLhgED75VuLG5lGXJqdZW1IbzcoOwI6eX5hLjVmDYn8m6X1epqVA95DKlNpDW1GNNMPEfEScRGO9kvS1POfds3w3tnsplj1HxSUy0pa23LteR9gsajXlrYiBJjzSDnNBAxeR07QfJLarUjGb9fdPW+yr0RayXi7y50NdkY7xJx4lVVCtFTkqB3WYJ6QZ6K+4bowXuNxmI/6nKh4lqmsMAzGYsPzCuVFDTZvX0dPkABLiZ96IExv6hcP7RaJ7T78CPptjPiumr8bLw1vI5pBF8e70jB8Vn2qb/wsJNxMmJgGIlvTuroSqSM+SNxdnnRCwt6jfDyWi2nPBCEIA9lGr6fRSUq+/NHySdOiO5TNPSA7+S5NHVH6FQuGY8/unA3F/WUlQ07QBkeqcZRJ3Hr9krZKJ4GZ9MJTUHvPblW5EbgeCXqaoYDSfp5lIMhOu0XgR1WtCidhf/sb+my1q1JPvejRYeJK0bq24BskkiyLHGuAsYneFMykwj3IBOOndJU6rRmfNtvX7relqwyZJvgxbwndVODLVMsqVOraWhwHr/8AmybbTdswtjc5+qSoamwIOen36KWnrHTi0TlpifFVW0M+zGtkEEtnu4ZB2KotRw0EyGwDkbDwGwXQ6h5ybA+Vib38ElUc3lkSZMWySSro5GLqVtLRClgEc1jCZp1YPfpN4nZYc11yG5k46nqb/wCVDH9xtED+OyNm/SaRLrtIajC2LXtPzhcDV9ngHnnc0DvMjPkvQTWvZxj7RgKn4o79UkxYXsOllowZZR6Rny4lL0pxqHvYKLJFNgucbxdNUgGX8s9rhGiplpJHp1JxNvNM1GuuRBAMRAwdrjKtnOxscVFUVtV5cDc2xsd7xK10tBxccm8Rfp1hNV9Hcb2z59PRWOm0/uw6ATexg/WxUbIiVsC7lHK0nEGegtHY3Ch1elpcratyCQDfr2TVJpJgDGD4de6YocGeTYRfHj2wmU1H0Rxb8NuH6SlVYfds28wJ8AqH2ss0zYXA9JET+WXaU9C6myPVcB7bcRjmaN7XAItv45HmphLfJ0VZFrF2cMal9j5LR7pQ4rVdM5gIQhAHtHPHfstuTcyO23otqFMWI9Uwx+8Y6rlI6htSpncWWH06Y2M+YW9QvIiSB2yoWUQPinzP8pWSjBrDY+AE/ZYrU3RkxvNh8srZ1cbEXxH7lJvdJub7bn1SDmlentc7m/5ZV76Lg7vtBPqVbcwZn7lx80vULTBEHtP16oJQu97nQC15J3lb0+HHqc3kzgiNrfnRWVBzIzBG0zbxWtbUxawaQcd580uw9WTaCoGthzuYD+4xH8+KzUqteSW+bouY2geBVe2nsBIJN9xbE4zCZYx/IGtmekxAtOM3VLj2WJkwrggkkxG5vnolwSDaAJgZxIvHqtiWtADiCRmNht72AVl1Qc0i3fxzAMSUak7FrR1AcI6DYCdtpnP0UGq0LXtzI75kbzutda8tbFKmXOcRJBAFzguyQB9VBpf6gQ5/Ly4ER3k+GFH+bq0LuMM0EtyB/Cr9fpC1pDRft06SryjrKRbAMkmLfnjdYeNhAB/83E2seuE8bTIcjhdRWJMjOIwp6TxEERNp9D9Qrh3Byb7yc7ibeeEabhrQfetF46DqfmrXNEFYXGJbNu1+6mZonu+I5iN8+SvNPphYxaAPG+T5wmNNRknqDI2wB+6Xf8BmnCdDADSIzPeI/lXuk0nLtbqjT0ZDTg7/AEVjVpcrCeyirZW5nOe0fE6dGm8uJmPH5LwPiuqNSo50yCSd+vddZ/qNxio+qWTLRI8j4ZXDldPi4tVt+mDkZLephCELWZQQhCAPbHagAQIUbaskXsqf9fmIhN6Ywb4XJZ1aLhju9upUb3txY9xdIajUgZuof9wmwz+dEpI9VdaAQOpI+iQr12suTfsodRqD1Jcdpt5pbkA+I36D8upoLHfii4g97pttIke6AAN/8qoY+DYE9/t2T9HUAC1jtKhxJTN209i9rR1PXsN1OKXLAb75jJAJ9BgeCxQdBJJaT4A/LqrDTumBy5yRbyykY1ifIRckgXkG9z+Fa1NaJ5Q4zIHXpYRvecJ3VUHvJbMNEmO+w+aXpU2h5Lr8pwBYWODklLSHTIqGksR0jN3E5F+mT6K50mkAAAgnq7rkkDdV2o1fxEGDvvnHhbZS8Me6o3JaNyfzwz80j7JL+nyCx+I4HlMnoPzdVfE9KSSXOna3aZjoNvVb8zmkRNhc7z4nss/2ycxeepg/f5KRCCi9tI8rGi2+c2vKbo6kA3HMXnmkjEGwHc/cKOlp2NpmR08bWEnyVdRovgE397zjp9FNE2M0uID9R8ke7DQOmwt2JnxCKbCXAg/ELg4t91DU0XNJ63PkIlGkDmgDp6iUEIs6LwLZ90x2xnzTVHTgEGZk43B3/PBK03gkHrt5qwpHeEJENlhRbAIO65b/AFA9ov6fTloPvEEDqukr6xrGkusF4X/qHxz9evytMsZjz7rRgx7yooyz1jZy+orue4ucSSdyollYXWOa3YIQhAAhCEAdwKsYN1P/AFWATdUdeoZypaLjuudqdHYs6mqI/grDda4/ukiVLTHT1KKQKTG6T+XrJ3hOUi47E90hTdf4vEp2hXAFpjqkHQwKdpMrUVQTe/5v3UbnudvPaVtTpdvzzSjDEgxeB0FpsrPRV2tgA4EkkY8O6q6WnPbtj6JvT0mixMAXNzJ3SyJRcmrNw0x4jPcdeyTDXEzE/Qdx8lJ/UNda4aNsT27hQVgXn4xHQTHgqixCtUEy1s5ztcRn8wt6FR4DWMLhJgkG5j6KVunN+mengt6QIOYtnpKixi2oUcCbZPczcfNN6hhOYvt4lJ6ao1oiLC9+v7Kd9cOPM43N48EWI0yZrJDhEtjzPX5woKTIBnxH56KI6wne32U9GqHHyQRRFyk/P0QGW7qcul2Fv+nAlSkQ2ZotCY/qGtucfl1Ta/izKUydl557R+2tRxLafujdW48UpvornkjHtnQe2XtgxrX06bpOLbTkryp7pMrNSoSSTkrRdPFiWNdGDLkc2CEIVpUCEIQAIQhAHSVDOy3puUvKMBQVBsFgNw9RZzYTFSkGiFBoRAU7xJndQMiEDHTumXPBsD4lRHSyJJNtlrTok4t1UUSPNeAIBRz2uSfOEoyjBglTB46ZS0OmT06/QfM/ZPUaszKQDgIAlTtrRulaJTHBg7T2k/JbteQM5+XbxSdLVO2AhMt1I38lW0OmT87o6ytqVT/zf89FEHc1pTFNwEx/CVomyWnUPdTUwfssU4ERumG7KNQcjT9Mp7TULAqNtxClfXDW5EhGorY2GAZVD7Se0DNO0ybxjdUPtX7YBg5GZi8HC874lxJ9Z3M8yteHjuXb8M+TMo9E3FONVaznEkwdlWErCF0FFR8MMpN+ghCFJAIQhAAhCEACEIQB12mbA7rb9PdV+h1tk9SfKwyVM2xaaNmFM0Lm6iaQspR0P2UnJZL0IF1u+pKWhyB7QTG6mY0AqZrQss05mUNgLhpJspRRK3qPDBdKu4i0So9JtL0Y/TIC2pU3FJnig9VPV4tTYBcI1ZG6HKLbqw056mVzT/aCmBm6Rre1WYEfVH+Un8IeWKO7ZqQDfySev46xhiRPRefa3jz3GQfPsk6mtc4XN+vX9irI8Z/SqXIXw9Cr+1jQCARPjnwXN8T9qy8QOb+Vyr6hOVqStEePFFMs7fhvWqlxJJklRoQrygEIQgAQhCABCEIAEIQgAQhCAJGPIVxotX7qEKrIlRbjZY6Z0pphWELKzSjfmQ6ohCETZLQ1ErNfiPLaEIUUFuil4lxUmcqjqax5OUIWrFFUZsknZGdQ6Zlavqk5MrKFbSKrZoEIQpIBYQhAAhCEACEIQAIQhAAhCEACEIQAIQhAAhCE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ITEhUUExQVFRQVGBgZGBYXFBcYFBoVFBQXFxYVFxQYHCggGBwmHBQUITEhJSkrLi4uFx8zODMsNygtLisBCgoKDg0OGBAQGiwcHCQsLCwsLCwsLCwsLCwsLCwsLCwsLCwsLCwsLCwsLCwsLCwsLCwsKyw3Nzc3LCssNywsLP/AABEIANYA7AMBIgACEQEDEQH/xAAbAAACAgMBAAAAAAAAAAAAAAAABAMFAQIGB//EADgQAAEDAwIEAwcDAwUAAwAAAAEAAhEDITEEQQUSUWFxgZEGIjKhscHwE9HhFELxBxUjUmIWM4L/xAAZAQACAwEAAAAAAAAAAAAAAAAAAgEDBAX/xAAgEQACAgIDAQEBAQAAAAAAAAAAAQIRAxIEITFBUTIT/9oADAMBAAIRAxEAPwDymgBAAV3oaPO5rGi+6p9PSgSuw9i9JzS8jsFRJ0aYRtlrU0QawMG2VU6rTFxk4GAupqUWt+LJVJxGuJhqpcjbjxfWJV3AQ1qjqUoEkqXEkqs12qLhg9goSs0SyaxE9fqdpPqqtvNeACpHsn4pErBpn+3AViVHOnNyfZG/mBM2lNaFkS6ZAt5lQ1SbSJTgbDGjYmf2QwRHxZ4FACfid9FU6YlWHtGYFNvYn1VdRhPH+SuX9D1DKmYAtKDSApJUASMNj4qTVj/gqeEpeibHxTbG8zHt6tKT6OcchZKwtZjBCEIAEIQgAQhCABCEIAEIQgAQhCAOlpn3SvRfZF4/QAaLhedNNo6rt/YbUAN5ZwsmRG/jtK7GuKh5eleTeLhW/tC8S0tsUrqNQP0+b8lVRRunOoJlBrGmSTbsqHVVnNJM4wrXiWqJk+iptRVJaZEq5I5+TI5EGseDBDptcLelWc02iDsorOEkYsEECRE91IhuWu5sABWGrpXaOgAS2mpgvFzEhWDm/wDJiYKhjIqfaRvvt7NCrtOFa8WM1nSOn0SIpQ5NF9CyXY5REBa79kU7LLyIQQZoAE5Tuhz8lViRdWWncJBSSHRyuqp8r3DoT9VCrHjrYrO73VctUXaRlkqbBCEKRQQswsIAELMLCABCEIAEIQgAQhCAOka44hWnAdaaVUdDlV9aoDjISjKx5rqhq1Roi6dnp2tPO23iqzRv5+am42OPFJ+z3FL8pM2hS6wmm/mbvdZV06On/UCt1dIjmbFgcqn1leLAQuw4iOZoeMELltaxptEytCOdL0SaZFhBmykqc3MJEG1+q2q0WshpPmFtpnNJvJ6blBKGaTN9wU/RBD3QTfI2gpKlSzB8t/FXOm0x5Q6LWB8ksmOkc/q2B9R43Bsov09jlTcVoOGplu5T/wDQmqObcC6hNDONoq+SSOizAKdOicMbbKBtKSZsU1lWrEKn0TmgbzDlUjuHuJsFtS0ZYQ5RJoaMWVPtNQgtd1EeYVEu+47oDUoN8QZ8VyNfhVRoJiQNx2VuLItaKsuKW3SK9TaXTl7g1uVgUj0XQeylEczuaxHVPOVKyuELdMb0PsywNl8k/JNf7TSA+AK0fqNtlhglYpZH+m6OONeHIcc4RyM/UaIEwR44KoV6dxXS82l1A3DOb0K8yWrBLaJkzw1l0YQhCuKAQhCABCEIA6B9IgpSoYM90095KSqSLKkvLTh+o5TMrq2VhUp9wuJ0ptdX/C9QA2JVGWP02cbJ1oy20VTnBYe5H7Ku/pCHGRi6aoVQx87ZEX8UxrdVTJPICebMgiOyIyQmXG9ujlXOh55hPQbJ3QsEYjqZjyTbtGxwEu3v7p36LWhoWgn/AJR/5kEDzt3+SlzQihIn01KbAAdFc6JpAjO8LGj0YLbEGMQQb3lTFpBk7CFVKRdCJE/QNeZOVtR0nKRG/wCQnqDAcn8Ky6jFx1WVzZpUUa19HTPYpP8A2xpJIEqxqUb5/ZSfqAXH+dik/wBJL6Noit/2sRYQUw3grSO6aNc+Q2/NlLRr4vH3/Oqh5JE6IwzhoMCIEX6LDuBUthmZBwUyyodj+Y+62bVIkZ/lLuw1EP8A4xpvdBYIaZHiTOElq/Zls8zCAdzEyZXSCpgHtf7LSo0gDv8Aebplkl+iuCOVd7OuO/T+VLp+EPGR+dV01OmAZJ69k0zSW7/hTLK/pGleHL67Shuj1LjuxwB7AQvFSvc/bOoRo6rALlpaI3K8MK6fFdxs5vKT2RhCELUZQQsrCABCEIAvHuEZhRTzCN1LU6ltlZcL0TXe9ELPJ0jQlbK7TacjPRP6bMJ3iOgLXNGB1W+l4eedroJbglJumiyMWpG1YQBPr2TVLRFwPK6DkA4I8VPW0DnUy3MSQeyY0wLWMP8A1z4KlNG2fatFJXLmmHAgrU1z4rs3cLa4zEh3VUPGeD/omW3Y7BOWnoolRVB2VtKvfEEbgxCtdNxio0ATzt6OE/PKpnUSLwtqVUj8/ISlyR12m1lGoN2OHaR9ZCZqad7QHCHDci4/cFcjTrjc37Z9QrbhvFnUyBzS36KpxTG7XhbVGHqItmQQEuAQLGw/IhWQrU6w6HqPuEnV0VQTEOHazo8DlVPGxlkX0XDiLgxG+0Hopf6qPiifl38rytLiQRIABMj5eKjLLX2x63SD2ODVWMd8dgnaOomDggD8+vyVPpHcp2I+zv8AKboVJIiN+3ZQ0SWTTJG4/dWDqwFj4fyq/RwRAzY/fKhr13Eum8jZRQvo2dQHbSpW6rEZ743VJS1fK8NjO2wCf045m9Rf873U+BRvxBoqUyCNsrxfj/DP06josAd7WAiwHkvd6FEBl879ZwvL/b7QESZN/ePTe30WviZKlRl5MLiefIWzmkLUCV1zkmELJCwgAQhCAOkp1ZPKd1fcNowFBpeGscARY9CrnT6WIBxssE5o3QhQ47TNqsAImPXyUnD6PK3lIzgrfh9jG3VOsp/IrPZfRHotMDINiD/lMajQtuNhdTsZvgx81mi/c+coGT6JqQHK2MhVHHqoLeU46dDtCs9SRHY9FzGscTNyQociYxFtHSDxG4sf3hRajh0HBvsPiMdks2s6hUFQRBgOnZsiSI3XT0XMrN56R5ptzQbdc48N1ZF2rJd2cm/Twe/QfdZq0A3+6T0BEz5q5r6M8xZT+I/G43/yUgKQEtptLiDdxBgEdT+ylqws04dxKDE3GR26+CvKWocXCCVzlemwOkObIOB8xMY+avOG1KUNP6g+YPnKh9AMVtaeflJyInue3aE3VphwJB3+X5HqlqlJpmSCDJkC2LXWjKpZYjONiDa0nzWeat2iyPQUmgOM3BEeMfgT1OnyjNolpF7RNx5lJfqxEi3jk+WLfRNU4eyxI6TtO3mkSJbGaNWLg7zOxH7WWTW5nWwAfK5ifKFDSZA5Te1+xkz+/dRMsO/ukjvjKnUVC+qrAmB08yAbjxVlpdTykE2xvaPyFAxg5SR0AHqJUlQC0CRyyOhNwSUsh0XrTLROTHzuuc9seHc9MgTJFyPllPs1rRd5MCAItJ3+f0Sus17HEy9vYT23KTHcZWiZJNHk/GOGfp9cSZ7k4/Oipl3ftNoTUeTsSACDY9guQ4lRDXWAAFoE+s9V3MOTZd+nHz4tXa8ElhZWFeZwQhCAPVuH6Zoi91b0qQOAUto6XKB37T81baUOHQrk3bOqlRo2gBixTDWbg/stqlIOyCsafTub8OO6hgYewz08rLSb9z0wnncxUNRsC5SuQyKqucx6SVX1YPXyn6J/VGTAjy+6TeGC1yd8/JVNl8EV1bTscDf1z6FWPCeH/ptAp1Hgj3uXm90gG8DYx0QKLYM74t7w72UlKk5kBhkA4k2PUH+3CIZVH0aWO+0WVWgDSFOlPM83JEGB8R+apuJaZ3/10/dY343deoH5suj4bxIc8vB5gDYxIJ3sL4WnFqINE8jSXOsQBO+TC0KafaKqadM4YaTmMgWHw+GxUVXRltx+eK6EjkpgFp5gHATOGnJVc7iNMC9PmMD+4xIzYbKW0Qk7McG1DgTTOPiAz4iDZW55XT6TmSNikhWZXY2oGtYWDlIaDM9wOyf0rHAYzm1j3EqmfpYQmgGgwYmI63GO4U+nrhpizgRccufRL8XqFlMm1m/Qfsua9neMtdX/AOfVnSsaPdLaXPLhgED75VuLG5lGXJqdZW1IbzcoOwI6eX5hLjVmDYn8m6X1epqVA95DKlNpDW1GNNMPEfEScRGO9kvS1POfds3w3tnsplj1HxSUy0pa23LteR9gsajXlrYiBJjzSDnNBAxeR07QfJLarUjGb9fdPW+yr0RayXi7y50NdkY7xJx4lVVCtFTkqB3WYJ6QZ6K+4bowXuNxmI/6nKh4lqmsMAzGYsPzCuVFDTZvX0dPkABLiZ96IExv6hcP7RaJ7T78CPptjPiumr8bLw1vI5pBF8e70jB8Vn2qb/wsJNxMmJgGIlvTuroSqSM+SNxdnnRCwt6jfDyWi2nPBCEIA9lGr6fRSUq+/NHySdOiO5TNPSA7+S5NHVH6FQuGY8/unA3F/WUlQ07QBkeqcZRJ3Hr9krZKJ4GZ9MJTUHvPblW5EbgeCXqaoYDSfp5lIMhOu0XgR1WtCidhf/sb+my1q1JPvejRYeJK0bq24BskkiyLHGuAsYneFMykwj3IBOOndJU6rRmfNtvX7relqwyZJvgxbwndVODLVMsqVOraWhwHr/8AmybbTdswtjc5+qSoamwIOen36KWnrHTi0TlpifFVW0M+zGtkEEtnu4ZB2KotRw0EyGwDkbDwGwXQ6h5ybA+Vib38ElUc3lkSZMWySSro5GLqVtLRClgEc1jCZp1YPfpN4nZYc11yG5k46nqb/wCVDH9xtED+OyNm/SaRLrtIajC2LXtPzhcDV9ngHnnc0DvMjPkvQTWvZxj7RgKn4o79UkxYXsOllowZZR6Rny4lL0pxqHvYKLJFNgucbxdNUgGX8s9rhGiplpJHp1JxNvNM1GuuRBAMRAwdrjKtnOxscVFUVtV5cDc2xsd7xK10tBxccm8Rfp1hNV9Hcb2z59PRWOm0/uw6ATexg/WxUbIiVsC7lHK0nEGegtHY3Ch1elpcratyCQDfr2TVJpJgDGD4de6YocGeTYRfHj2wmU1H0Rxb8NuH6SlVYfds28wJ8AqH2ss0zYXA9JET+WXaU9C6myPVcB7bcRjmaN7XAItv45HmphLfJ0VZFrF2cMal9j5LR7pQ4rVdM5gIQhAHtHPHfstuTcyO23otqFMWI9Uwx+8Y6rlI6htSpncWWH06Y2M+YW9QvIiSB2yoWUQPinzP8pWSjBrDY+AE/ZYrU3RkxvNh8srZ1cbEXxH7lJvdJub7bn1SDmlentc7m/5ZV76Lg7vtBPqVbcwZn7lx80vULTBEHtP16oJQu97nQC15J3lb0+HHqc3kzgiNrfnRWVBzIzBG0zbxWtbUxawaQcd580uw9WTaCoGthzuYD+4xH8+KzUqteSW+bouY2geBVe2nsBIJN9xbE4zCZYx/IGtmekxAtOM3VLj2WJkwrggkkxG5vnolwSDaAJgZxIvHqtiWtADiCRmNht72AVl1Qc0i3fxzAMSUak7FrR1AcI6DYCdtpnP0UGq0LXtzI75kbzutda8tbFKmXOcRJBAFzguyQB9VBpf6gQ5/Ly4ER3k+GFH+bq0LuMM0EtyB/Cr9fpC1pDRft06SryjrKRbAMkmLfnjdYeNhAB/83E2seuE8bTIcjhdRWJMjOIwp6TxEERNp9D9Qrh3Byb7yc7ibeeEabhrQfetF46DqfmrXNEFYXGJbNu1+6mZonu+I5iN8+SvNPphYxaAPG+T5wmNNRknqDI2wB+6Xf8BmnCdDADSIzPeI/lXuk0nLtbqjT0ZDTg7/AEVjVpcrCeyirZW5nOe0fE6dGm8uJmPH5LwPiuqNSo50yCSd+vddZ/qNxio+qWTLRI8j4ZXDldPi4tVt+mDkZLephCELWZQQhCAPbHagAQIUbaskXsqf9fmIhN6Ywb4XJZ1aLhju9upUb3txY9xdIajUgZuof9wmwz+dEpI9VdaAQOpI+iQr12suTfsodRqD1Jcdpt5pbkA+I36D8upoLHfii4g97pttIke6AAN/8qoY+DYE9/t2T9HUAC1jtKhxJTN209i9rR1PXsN1OKXLAb75jJAJ9BgeCxQdBJJaT4A/LqrDTumBy5yRbyykY1ifIRckgXkG9z+Fa1NaJ5Q4zIHXpYRvecJ3VUHvJbMNEmO+w+aXpU2h5Lr8pwBYWODklLSHTIqGksR0jN3E5F+mT6K50mkAAAgnq7rkkDdV2o1fxEGDvvnHhbZS8Me6o3JaNyfzwz80j7JL+nyCx+I4HlMnoPzdVfE9KSSXOna3aZjoNvVb8zmkRNhc7z4nss/2ycxeepg/f5KRCCi9tI8rGi2+c2vKbo6kA3HMXnmkjEGwHc/cKOlp2NpmR08bWEnyVdRovgE397zjp9FNE2M0uID9R8ke7DQOmwt2JnxCKbCXAg/ELg4t91DU0XNJ63PkIlGkDmgDp6iUEIs6LwLZ90x2xnzTVHTgEGZk43B3/PBK03gkHrt5qwpHeEJENlhRbAIO65b/AFA9ov6fTloPvEEDqukr6xrGkusF4X/qHxz9evytMsZjz7rRgx7yooyz1jZy+orue4ucSSdyollYXWOa3YIQhAAhCEAdwKsYN1P/AFWATdUdeoZypaLjuudqdHYs6mqI/grDda4/ukiVLTHT1KKQKTG6T+XrJ3hOUi47E90hTdf4vEp2hXAFpjqkHQwKdpMrUVQTe/5v3UbnudvPaVtTpdvzzSjDEgxeB0FpsrPRV2tgA4EkkY8O6q6WnPbtj6JvT0mixMAXNzJ3SyJRcmrNw0x4jPcdeyTDXEzE/Qdx8lJ/UNda4aNsT27hQVgXn4xHQTHgqixCtUEy1s5ztcRn8wt6FR4DWMLhJgkG5j6KVunN+mengt6QIOYtnpKixi2oUcCbZPczcfNN6hhOYvt4lJ6ao1oiLC9+v7Kd9cOPM43N48EWI0yZrJDhEtjzPX5woKTIBnxH56KI6wne32U9GqHHyQRRFyk/P0QGW7qcul2Fv+nAlSkQ2ZotCY/qGtucfl1Ta/izKUydl557R+2tRxLafujdW48UpvornkjHtnQe2XtgxrX06bpOLbTkryp7pMrNSoSSTkrRdPFiWNdGDLkc2CEIVpUCEIQAIQhAHSVDOy3puUvKMBQVBsFgNw9RZzYTFSkGiFBoRAU7xJndQMiEDHTumXPBsD4lRHSyJJNtlrTok4t1UUSPNeAIBRz2uSfOEoyjBglTB46ZS0OmT06/QfM/ZPUaszKQDgIAlTtrRulaJTHBg7T2k/JbteQM5+XbxSdLVO2AhMt1I38lW0OmT87o6ytqVT/zf89FEHc1pTFNwEx/CVomyWnUPdTUwfssU4ERumG7KNQcjT9Mp7TULAqNtxClfXDW5EhGorY2GAZVD7Se0DNO0ybxjdUPtX7YBg5GZi8HC874lxJ9Z3M8yteHjuXb8M+TMo9E3FONVaznEkwdlWErCF0FFR8MMpN+ghCFJAIQhAAhCEACEIQB12mbA7rb9PdV+h1tk9SfKwyVM2xaaNmFM0Lm6iaQspR0P2UnJZL0IF1u+pKWhyB7QTG6mY0AqZrQss05mUNgLhpJspRRK3qPDBdKu4i0So9JtL0Y/TIC2pU3FJnig9VPV4tTYBcI1ZG6HKLbqw056mVzT/aCmBm6Rre1WYEfVH+Un8IeWKO7ZqQDfySev46xhiRPRefa3jz3GQfPsk6mtc4XN+vX9irI8Z/SqXIXw9Cr+1jQCARPjnwXN8T9qy8QOb+Vyr6hOVqStEePFFMs7fhvWqlxJJklRoQrygEIQgAQhCABCEIAEIQgAQhCAJGPIVxotX7qEKrIlRbjZY6Z0pphWELKzSjfmQ6ohCETZLQ1ErNfiPLaEIUUFuil4lxUmcqjqax5OUIWrFFUZsknZGdQ6Zlavqk5MrKFbSKrZoEIQpIBYQhAAhCEACEIQAIQhAAhCEACEIQAIQhAAhCE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6" descr="cute bats 3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175" y="1893210"/>
            <a:ext cx="1366398" cy="123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9078" y="6434647"/>
            <a:ext cx="1896732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©AmberBeavers2014</a:t>
            </a:r>
            <a:endParaRPr lang="en-US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2561" y="-746182"/>
            <a:ext cx="6090250" cy="8376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787" y="2112797"/>
            <a:ext cx="7901797" cy="265829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CCBooyahStitch" panose="02000603000000000000" pitchFamily="2" charset="0"/>
                <a:ea typeface="CCBooyahStitch" panose="02000603000000000000" pitchFamily="2" charset="0"/>
              </a:rPr>
              <a:t>Did you know there are </a:t>
            </a:r>
            <a:r>
              <a:rPr lang="en-US" sz="5400" dirty="0" smtClean="0">
                <a:solidFill>
                  <a:srgbClr val="C00000"/>
                </a:solidFill>
                <a:latin typeface="CCBooyahStitch" panose="02000603000000000000" pitchFamily="2" charset="0"/>
                <a:ea typeface="CCBooyahStitch" panose="02000603000000000000" pitchFamily="2" charset="0"/>
              </a:rPr>
              <a:t>more than 1,200 </a:t>
            </a:r>
            <a:r>
              <a:rPr lang="en-US" sz="5400" dirty="0" smtClean="0">
                <a:latin typeface="CCBooyahStitch" panose="02000603000000000000" pitchFamily="2" charset="0"/>
                <a:ea typeface="CCBooyahStitch" panose="02000603000000000000" pitchFamily="2" charset="0"/>
              </a:rPr>
              <a:t>different types of bats?!</a:t>
            </a:r>
            <a:endParaRPr lang="en-US" sz="5400" dirty="0">
              <a:latin typeface="CCBooyahStitch" panose="02000603000000000000" pitchFamily="2" charset="0"/>
              <a:ea typeface="CCBooyahStitch" panose="02000603000000000000" pitchFamily="2" charset="0"/>
            </a:endParaRPr>
          </a:p>
        </p:txBody>
      </p:sp>
      <p:pic>
        <p:nvPicPr>
          <p:cNvPr id="2050" name="Picture 2" descr="https://tse1.mm.bing.net/th?&amp;id=HN.608035612725153765&amp;w=300&amp;h=300&amp;c=0&amp;pid=1.9&amp;rs=0&amp;p=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876" y="3958920"/>
            <a:ext cx="28575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se1.mm.bing.net/th?&amp;id=HN.608034053659625906&amp;w=300&amp;h=300&amp;c=0&amp;pid=1.9&amp;rs=0&amp;p=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824" y="3958920"/>
            <a:ext cx="1540902" cy="220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se1.mm.bing.net/th?&amp;id=HN.608012505807849346&amp;w=300&amp;h=300&amp;c=0&amp;pid=1.9&amp;rs=0&amp;p=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34" y="684790"/>
            <a:ext cx="2455302" cy="175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tse1.mm.bing.net/th?&amp;id=HN.607988050265374933&amp;w=300&amp;h=300&amp;c=0&amp;pid=1.9&amp;rs=0&amp;p=0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842" y="667538"/>
            <a:ext cx="2546534" cy="188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tse1.mm.bing.net/th?&amp;id=HN.608056288699613490&amp;w=300&amp;h=300&amp;c=0&amp;pid=1.9&amp;rs=0&amp;p=0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03" y="772055"/>
            <a:ext cx="2113472" cy="158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9078" y="6434647"/>
            <a:ext cx="1896732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©AmberBeavers2014</a:t>
            </a:r>
            <a:endParaRPr lang="en-US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7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2561" y="-746182"/>
            <a:ext cx="6090250" cy="8376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2978" y="1010368"/>
            <a:ext cx="6858000" cy="88746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CBooyahStitch" panose="02000603000000000000" pitchFamily="2" charset="0"/>
                <a:ea typeface="CCBooyahStitch" panose="02000603000000000000" pitchFamily="2" charset="0"/>
              </a:rPr>
              <a:t>What is a bat?</a:t>
            </a:r>
            <a:endParaRPr lang="en-US" dirty="0">
              <a:latin typeface="CCBooyahStitch" panose="02000603000000000000" pitchFamily="2" charset="0"/>
              <a:ea typeface="CCBooyahStitch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70" y="2297014"/>
            <a:ext cx="7781680" cy="3855969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200" dirty="0" smtClean="0">
                <a:latin typeface="CCBooyah" panose="02000603000000000000" pitchFamily="2" charset="0"/>
                <a:ea typeface="CCBooyah" panose="02000603000000000000" pitchFamily="2" charset="0"/>
              </a:rPr>
              <a:t>  A bat is a </a:t>
            </a:r>
            <a:r>
              <a:rPr lang="en-US" sz="4000" i="1" dirty="0" smtClean="0">
                <a:latin typeface="CCBooyah" panose="02000603000000000000" pitchFamily="2" charset="0"/>
                <a:ea typeface="CCBooyah" panose="02000603000000000000" pitchFamily="2" charset="0"/>
              </a:rPr>
              <a:t>mammal </a:t>
            </a:r>
            <a:r>
              <a:rPr lang="en-US" sz="3200" dirty="0" smtClean="0">
                <a:latin typeface="CCBooyah" panose="02000603000000000000" pitchFamily="2" charset="0"/>
                <a:ea typeface="CCBooyah" panose="02000603000000000000" pitchFamily="2" charset="0"/>
              </a:rPr>
              <a:t>!</a:t>
            </a:r>
          </a:p>
          <a:p>
            <a:pPr marL="230188" indent="-230188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Bats have </a:t>
            </a:r>
            <a:r>
              <a:rPr lang="en-US" sz="2800" dirty="0" smtClean="0">
                <a:solidFill>
                  <a:srgbClr val="C00000"/>
                </a:solidFill>
                <a:latin typeface="CCBooyah" panose="02000603000000000000" pitchFamily="2" charset="0"/>
                <a:ea typeface="CCBooyah" panose="02000603000000000000" pitchFamily="2" charset="0"/>
              </a:rPr>
              <a:t>fur</a:t>
            </a: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.</a:t>
            </a:r>
          </a:p>
          <a:p>
            <a:pPr marL="230188" indent="-230188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Bats have </a:t>
            </a:r>
            <a:r>
              <a:rPr lang="en-US" sz="2800" dirty="0" smtClean="0">
                <a:solidFill>
                  <a:srgbClr val="C00000"/>
                </a:solidFill>
                <a:latin typeface="CCBooyah" panose="02000603000000000000" pitchFamily="2" charset="0"/>
                <a:ea typeface="CCBooyah" panose="02000603000000000000" pitchFamily="2" charset="0"/>
              </a:rPr>
              <a:t>live young</a:t>
            </a: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 (babies)</a:t>
            </a:r>
          </a:p>
          <a:p>
            <a:pPr marL="230188" indent="-230188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Bats are </a:t>
            </a:r>
            <a:r>
              <a:rPr lang="en-US" sz="2800" dirty="0" smtClean="0">
                <a:solidFill>
                  <a:srgbClr val="C00000"/>
                </a:solidFill>
                <a:latin typeface="CCBooyah" panose="02000603000000000000" pitchFamily="2" charset="0"/>
                <a:ea typeface="CCBooyah" panose="02000603000000000000" pitchFamily="2" charset="0"/>
              </a:rPr>
              <a:t>warm blooded</a:t>
            </a: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. This means their body temperature stays the same even when it’s cold outside. </a:t>
            </a:r>
          </a:p>
          <a:p>
            <a:pPr marL="230188" indent="-230188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Bats get food from their </a:t>
            </a:r>
            <a:r>
              <a:rPr lang="en-US" sz="2800" dirty="0" smtClean="0">
                <a:solidFill>
                  <a:srgbClr val="C00000"/>
                </a:solidFill>
                <a:latin typeface="CCBooyah" panose="02000603000000000000" pitchFamily="2" charset="0"/>
                <a:ea typeface="CCBooyah" panose="02000603000000000000" pitchFamily="2" charset="0"/>
              </a:rPr>
              <a:t>mother’s milk</a:t>
            </a: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.</a:t>
            </a:r>
          </a:p>
          <a:p>
            <a:pPr marL="230188" indent="-230188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Bats have lungs and </a:t>
            </a:r>
            <a:r>
              <a:rPr lang="en-US" sz="2800" dirty="0" smtClean="0">
                <a:solidFill>
                  <a:srgbClr val="C00000"/>
                </a:solidFill>
                <a:latin typeface="CCBooyah" panose="02000603000000000000" pitchFamily="2" charset="0"/>
                <a:ea typeface="CCBooyah" panose="02000603000000000000" pitchFamily="2" charset="0"/>
              </a:rPr>
              <a:t>need air </a:t>
            </a: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to breathe.</a:t>
            </a:r>
          </a:p>
          <a:p>
            <a:pPr marL="230188" indent="-230188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Bats are the </a:t>
            </a:r>
            <a:r>
              <a:rPr lang="en-US" sz="2800" dirty="0" smtClean="0">
                <a:solidFill>
                  <a:srgbClr val="C00000"/>
                </a:solidFill>
                <a:latin typeface="CCBooyah" panose="02000603000000000000" pitchFamily="2" charset="0"/>
                <a:ea typeface="CCBooyah" panose="02000603000000000000" pitchFamily="2" charset="0"/>
              </a:rPr>
              <a:t>only</a:t>
            </a: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 mammals that can </a:t>
            </a:r>
            <a:r>
              <a:rPr lang="en-US" sz="2800" dirty="0" smtClean="0">
                <a:solidFill>
                  <a:srgbClr val="C00000"/>
                </a:solidFill>
                <a:latin typeface="CCBooyah" panose="02000603000000000000" pitchFamily="2" charset="0"/>
                <a:ea typeface="CCBooyah" panose="02000603000000000000" pitchFamily="2" charset="0"/>
              </a:rPr>
              <a:t>fly</a:t>
            </a: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.</a:t>
            </a:r>
            <a:endParaRPr lang="en-US" dirty="0" smtClean="0">
              <a:latin typeface="CCBooyah" panose="02000603000000000000" pitchFamily="2" charset="0"/>
              <a:ea typeface="CCBooyah" panose="02000603000000000000" pitchFamily="2" charset="0"/>
            </a:endParaRPr>
          </a:p>
        </p:txBody>
      </p:sp>
      <p:pic>
        <p:nvPicPr>
          <p:cNvPr id="1030" name="Picture 6" descr="http://wingedhearts.org/files/imgs/1/swag-mummyandbabybat1-w3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50" y="654321"/>
            <a:ext cx="2446200" cy="292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9078" y="6434647"/>
            <a:ext cx="1896732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©AmberBeavers2014</a:t>
            </a:r>
            <a:endParaRPr lang="en-US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7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2561" y="-746182"/>
            <a:ext cx="6090250" cy="8376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884" y="869536"/>
            <a:ext cx="5271926" cy="88746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CBooyahStitch" panose="02000603000000000000" pitchFamily="2" charset="0"/>
                <a:ea typeface="CCBooyahStitch" panose="02000603000000000000" pitchFamily="2" charset="0"/>
              </a:rPr>
              <a:t>Bat Families</a:t>
            </a:r>
            <a:endParaRPr lang="en-US" dirty="0">
              <a:latin typeface="CCBooyahStitch" panose="02000603000000000000" pitchFamily="2" charset="0"/>
              <a:ea typeface="CCBooyahStitch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4750" y="1897836"/>
            <a:ext cx="4275000" cy="4255147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CCBooyah" panose="02000603000000000000" pitchFamily="2" charset="0"/>
                <a:ea typeface="CCBooyah" panose="02000603000000000000" pitchFamily="2" charset="0"/>
              </a:rPr>
              <a:t>Bats live in large groups called </a:t>
            </a:r>
            <a:r>
              <a:rPr lang="en-US" sz="3200" b="1" dirty="0" smtClean="0">
                <a:solidFill>
                  <a:srgbClr val="C00000"/>
                </a:solidFill>
                <a:latin typeface="CCBlessHerHeart" panose="02000603000000000000" pitchFamily="2" charset="0"/>
                <a:ea typeface="CCBlessHerHeart" panose="02000603000000000000" pitchFamily="2" charset="0"/>
              </a:rPr>
              <a:t>colonies</a:t>
            </a:r>
            <a:r>
              <a:rPr lang="en-US" sz="3200" dirty="0" smtClean="0">
                <a:latin typeface="CCBooyah" panose="02000603000000000000" pitchFamily="2" charset="0"/>
                <a:ea typeface="CCBooyah" panose="02000603000000000000" pitchFamily="2" charset="0"/>
              </a:rPr>
              <a:t>.</a:t>
            </a:r>
            <a:br>
              <a:rPr lang="en-US" sz="3200" dirty="0" smtClean="0">
                <a:latin typeface="CCBooyah" panose="02000603000000000000" pitchFamily="2" charset="0"/>
                <a:ea typeface="CCBooyah" panose="02000603000000000000" pitchFamily="2" charset="0"/>
              </a:rPr>
            </a:br>
            <a:endParaRPr lang="en-US" sz="1600" dirty="0" smtClean="0">
              <a:latin typeface="CCBooyah" panose="02000603000000000000" pitchFamily="2" charset="0"/>
              <a:ea typeface="CCBooyah" panose="02000603000000000000" pitchFamily="2" charset="0"/>
            </a:endParaRPr>
          </a:p>
          <a:p>
            <a:pPr algn="l"/>
            <a:r>
              <a:rPr lang="en-US" sz="3200" dirty="0" smtClean="0">
                <a:latin typeface="CCBooyah" panose="02000603000000000000" pitchFamily="2" charset="0"/>
                <a:ea typeface="CCBooyah" panose="02000603000000000000" pitchFamily="2" charset="0"/>
              </a:rPr>
              <a:t>Mothers give birth to live babies. They are called </a:t>
            </a:r>
            <a:r>
              <a:rPr lang="en-US" sz="3200" dirty="0" smtClean="0">
                <a:solidFill>
                  <a:srgbClr val="C00000"/>
                </a:solidFill>
                <a:latin typeface="CCChitChat" panose="02000603000000000000" pitchFamily="2" charset="0"/>
                <a:ea typeface="CCChitChat" panose="02000603000000000000" pitchFamily="2" charset="0"/>
              </a:rPr>
              <a:t>pups</a:t>
            </a:r>
            <a:r>
              <a:rPr lang="en-US" sz="3200" dirty="0" smtClean="0">
                <a:latin typeface="CCBooyah" panose="02000603000000000000" pitchFamily="2" charset="0"/>
                <a:ea typeface="CCBooyah" panose="02000603000000000000" pitchFamily="2" charset="0"/>
              </a:rPr>
              <a:t>. The pups stay feed from the mom bat’s milk for a month and then can hunt for food on their own.</a:t>
            </a:r>
            <a:endParaRPr lang="en-US" dirty="0" smtClean="0">
              <a:latin typeface="CCBooyah" panose="02000603000000000000" pitchFamily="2" charset="0"/>
              <a:ea typeface="CCBooyah" panose="02000603000000000000" pitchFamily="2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9078" y="6434647"/>
            <a:ext cx="1896732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©AmberBeavers2014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http://media-cache-cd0.pinimg.com/736x/e1/20/20/e12020cf9dfd4540895d9e0e6709fe9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6" y="1128336"/>
            <a:ext cx="3204344" cy="462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6447" y="-765947"/>
            <a:ext cx="6107503" cy="8381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1151" y="889599"/>
            <a:ext cx="6858000" cy="88746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CBooyahStitch" panose="02000603000000000000" pitchFamily="2" charset="0"/>
                <a:ea typeface="CCBooyahStitch" panose="02000603000000000000" pitchFamily="2" charset="0"/>
              </a:rPr>
              <a:t>Bat Anatomy</a:t>
            </a:r>
            <a:endParaRPr lang="en-US" dirty="0">
              <a:latin typeface="CCBooyahStitch" panose="02000603000000000000" pitchFamily="2" charset="0"/>
              <a:ea typeface="CCBooyahStitch" panose="02000603000000000000" pitchFamily="2" charset="0"/>
            </a:endParaRPr>
          </a:p>
        </p:txBody>
      </p:sp>
      <p:pic>
        <p:nvPicPr>
          <p:cNvPr id="3078" name="Picture 6" descr="http://www.bethpage.ws/cb/jcasella/images/bats/batlook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83" y="1713241"/>
            <a:ext cx="7306274" cy="421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9078" y="6434647"/>
            <a:ext cx="1896732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©AmberBeavers2014</a:t>
            </a:r>
            <a:endParaRPr lang="en-US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2561" y="-746182"/>
            <a:ext cx="6090250" cy="8376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686" y="768828"/>
            <a:ext cx="6858000" cy="88746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CBooyahStitch" panose="02000603000000000000" pitchFamily="2" charset="0"/>
                <a:ea typeface="CCBooyahStitch" panose="02000603000000000000" pitchFamily="2" charset="0"/>
              </a:rPr>
              <a:t>What do bats eat?</a:t>
            </a:r>
            <a:endParaRPr lang="en-US" dirty="0">
              <a:latin typeface="CCBooyahStitch" panose="02000603000000000000" pitchFamily="2" charset="0"/>
              <a:ea typeface="CCBooyahStitch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6362" y="1544128"/>
            <a:ext cx="7703388" cy="460885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Different bats have different diets!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CBooyah" panose="02000603000000000000" pitchFamily="2" charset="0"/>
                <a:ea typeface="CCBooyah" panose="02000603000000000000" pitchFamily="2" charset="0"/>
              </a:rPr>
              <a:t>Most bats eat bugs that fly, like moths and bugs on the ground, like crickets.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CBooyah" panose="02000603000000000000" pitchFamily="2" charset="0"/>
                <a:ea typeface="CCBooyah" panose="02000603000000000000" pitchFamily="2" charset="0"/>
              </a:rPr>
              <a:t>Some bats eat fruits like mangos and bananas.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CBooyah" panose="02000603000000000000" pitchFamily="2" charset="0"/>
                <a:ea typeface="CCBooyah" panose="02000603000000000000" pitchFamily="2" charset="0"/>
              </a:rPr>
              <a:t>Some bats drink blood from frogs, fish, and small animals.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CBooyah" panose="02000603000000000000" pitchFamily="2" charset="0"/>
                <a:ea typeface="CCBooyah" panose="02000603000000000000" pitchFamily="2" charset="0"/>
              </a:rPr>
              <a:t>Some bats eat small animals.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CBooyah" panose="02000603000000000000" pitchFamily="2" charset="0"/>
                <a:ea typeface="CCBooyah" panose="02000603000000000000" pitchFamily="2" charset="0"/>
              </a:rPr>
              <a:t>Bats also have to drink </a:t>
            </a:r>
            <a:br>
              <a:rPr lang="en-US" dirty="0" smtClean="0">
                <a:latin typeface="CCBooyah" panose="02000603000000000000" pitchFamily="2" charset="0"/>
                <a:ea typeface="CCBooyah" panose="02000603000000000000" pitchFamily="2" charset="0"/>
              </a:rPr>
            </a:br>
            <a:r>
              <a:rPr lang="en-US" dirty="0" smtClean="0">
                <a:latin typeface="CCBooyah" panose="02000603000000000000" pitchFamily="2" charset="0"/>
                <a:ea typeface="CCBooyah" panose="02000603000000000000" pitchFamily="2" charset="0"/>
              </a:rPr>
              <a:t>water to survive!</a:t>
            </a:r>
          </a:p>
          <a:p>
            <a:pPr algn="l"/>
            <a:endParaRPr lang="en-US" sz="1900" dirty="0" smtClean="0">
              <a:latin typeface="CCBooyah" panose="02000603000000000000" pitchFamily="2" charset="0"/>
              <a:ea typeface="CCBooyah" panose="02000603000000000000" pitchFamily="2" charset="0"/>
            </a:endParaRP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CCBooyah" panose="02000603000000000000" pitchFamily="2" charset="0"/>
                <a:ea typeface="CCBooyah" panose="02000603000000000000" pitchFamily="2" charset="0"/>
              </a:rPr>
              <a:t> Watch this </a:t>
            </a:r>
            <a:r>
              <a:rPr lang="en-US" sz="2800" b="1" i="1" dirty="0" smtClean="0">
                <a:solidFill>
                  <a:srgbClr val="C00000"/>
                </a:solidFill>
                <a:latin typeface="CCBooyah" panose="02000603000000000000" pitchFamily="2" charset="0"/>
                <a:ea typeface="CCBooyah" panose="02000603000000000000" pitchFamily="2" charset="0"/>
              </a:rPr>
              <a:t>video</a:t>
            </a:r>
            <a:r>
              <a:rPr lang="en-US" sz="2800" dirty="0" smtClean="0">
                <a:solidFill>
                  <a:srgbClr val="C00000"/>
                </a:solidFill>
                <a:latin typeface="CCBooyah" panose="02000603000000000000" pitchFamily="2" charset="0"/>
                <a:ea typeface="CCBooyah" panose="02000603000000000000" pitchFamily="2" charset="0"/>
              </a:rPr>
              <a:t> of a bat </a:t>
            </a:r>
            <a:br>
              <a:rPr lang="en-US" sz="2800" dirty="0" smtClean="0">
                <a:solidFill>
                  <a:srgbClr val="C00000"/>
                </a:solidFill>
                <a:latin typeface="CCBooyah" panose="02000603000000000000" pitchFamily="2" charset="0"/>
                <a:ea typeface="CCBooyah" panose="02000603000000000000" pitchFamily="2" charset="0"/>
              </a:rPr>
            </a:br>
            <a:r>
              <a:rPr lang="en-US" sz="2800" dirty="0" smtClean="0">
                <a:solidFill>
                  <a:srgbClr val="C00000"/>
                </a:solidFill>
                <a:latin typeface="CCBooyah" panose="02000603000000000000" pitchFamily="2" charset="0"/>
                <a:ea typeface="CCBooyah" panose="02000603000000000000" pitchFamily="2" charset="0"/>
              </a:rPr>
              <a:t>      catching a fish!</a:t>
            </a:r>
            <a:endParaRPr lang="en-US" sz="2000" dirty="0" smtClean="0">
              <a:solidFill>
                <a:srgbClr val="C00000"/>
              </a:solidFill>
              <a:latin typeface="CCBooyah" panose="02000603000000000000" pitchFamily="2" charset="0"/>
              <a:ea typeface="CCBooyah" panose="02000603000000000000" pitchFamily="2" charset="0"/>
            </a:endParaRPr>
          </a:p>
        </p:txBody>
      </p:sp>
      <p:pic>
        <p:nvPicPr>
          <p:cNvPr id="5" name="wgLHUNBWR5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10133" y="3786996"/>
            <a:ext cx="4236869" cy="2383239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9078" y="6434647"/>
            <a:ext cx="1896732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©AmberBeavers2014</a:t>
            </a:r>
            <a:endParaRPr lang="en-US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5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2561" y="-746182"/>
            <a:ext cx="6090250" cy="8376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249" y="766309"/>
            <a:ext cx="5166351" cy="88746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CBooyahStitch" panose="02000603000000000000" pitchFamily="2" charset="0"/>
                <a:ea typeface="CCBooyahStitch" panose="02000603000000000000" pitchFamily="2" charset="0"/>
              </a:rPr>
              <a:t>Echolocation</a:t>
            </a:r>
            <a:endParaRPr lang="en-US" dirty="0">
              <a:latin typeface="CCBooyahStitch" panose="02000603000000000000" pitchFamily="2" charset="0"/>
              <a:ea typeface="CCBooyahStitch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6361" y="1544128"/>
            <a:ext cx="7598129" cy="121632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Bats are </a:t>
            </a:r>
            <a:r>
              <a:rPr lang="en-US" sz="2800" dirty="0" smtClean="0">
                <a:solidFill>
                  <a:srgbClr val="C00000"/>
                </a:solidFill>
                <a:latin typeface="CCCatNecklace" panose="02000603000000000000" pitchFamily="2" charset="0"/>
                <a:ea typeface="CCCatNecklace" panose="02000603000000000000" pitchFamily="2" charset="0"/>
              </a:rPr>
              <a:t>nocturnal</a:t>
            </a: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. This means they are active at night. How do they</a:t>
            </a:r>
            <a:r>
              <a:rPr lang="en-US" sz="2800" i="1" dirty="0" smtClean="0">
                <a:latin typeface="CCBooyah" panose="02000603000000000000" pitchFamily="2" charset="0"/>
                <a:ea typeface="CCBooyah" panose="02000603000000000000" pitchFamily="2" charset="0"/>
              </a:rPr>
              <a:t> </a:t>
            </a: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know where food is? Echolocation! </a:t>
            </a:r>
            <a:b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</a:b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To learn more, watch this video and sing along! </a:t>
            </a: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  <a:sym typeface="Wingdings" panose="05000000000000000000" pitchFamily="2" charset="2"/>
              </a:rPr>
              <a:t></a:t>
            </a:r>
            <a:endParaRPr lang="en-US" sz="2000" dirty="0" smtClean="0">
              <a:latin typeface="CCBooyah" panose="02000603000000000000" pitchFamily="2" charset="0"/>
              <a:ea typeface="CCBooyah" panose="02000603000000000000" pitchFamily="2" charset="0"/>
            </a:endParaRPr>
          </a:p>
        </p:txBody>
      </p:sp>
      <p:pic>
        <p:nvPicPr>
          <p:cNvPr id="5" name="Hr-Y2Tt8gF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98282" y="2760453"/>
            <a:ext cx="5950309" cy="3347049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9078" y="6434647"/>
            <a:ext cx="1896732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©AmberBeavers2014</a:t>
            </a:r>
            <a:endParaRPr lang="en-US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2561" y="-746182"/>
            <a:ext cx="6090250" cy="8376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673" y="766309"/>
            <a:ext cx="5166351" cy="88746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CBooyahStitch" panose="02000603000000000000" pitchFamily="2" charset="0"/>
                <a:ea typeface="CCBooyahStitch" panose="02000603000000000000" pitchFamily="2" charset="0"/>
              </a:rPr>
              <a:t>Bat Predators</a:t>
            </a:r>
            <a:endParaRPr lang="en-US" dirty="0">
              <a:latin typeface="CCBooyahStitch" panose="02000603000000000000" pitchFamily="2" charset="0"/>
              <a:ea typeface="CCBooyahStitch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039" y="1544128"/>
            <a:ext cx="5296213" cy="4608855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Hawks and owls hunt for bats from the sky. Snakes, weasels, and raccoons are a bat’s ground predators.</a:t>
            </a:r>
          </a:p>
          <a:p>
            <a:pPr marL="168275" indent="-168275" algn="l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CBooyah" panose="02000603000000000000" pitchFamily="2" charset="0"/>
                <a:ea typeface="CCBooyah" panose="02000603000000000000" pitchFamily="2" charset="0"/>
              </a:rPr>
              <a:t>Most bats live in caves, under bridges, or in trees with long branches full of leaves so they can </a:t>
            </a:r>
            <a:r>
              <a:rPr lang="en-US" sz="2200" dirty="0" smtClean="0">
                <a:solidFill>
                  <a:srgbClr val="C00000"/>
                </a:solidFill>
                <a:latin typeface="CCCatNecklace" panose="02000603000000000000" pitchFamily="2" charset="0"/>
                <a:ea typeface="CCCatNecklace" panose="02000603000000000000" pitchFamily="2" charset="0"/>
              </a:rPr>
              <a:t>stay hidden </a:t>
            </a:r>
            <a:r>
              <a:rPr lang="en-US" sz="2200" dirty="0" smtClean="0">
                <a:latin typeface="CCBooyah" panose="02000603000000000000" pitchFamily="2" charset="0"/>
                <a:ea typeface="CCBooyah" panose="02000603000000000000" pitchFamily="2" charset="0"/>
              </a:rPr>
              <a:t>from predators.</a:t>
            </a:r>
          </a:p>
          <a:p>
            <a:pPr marL="168275" indent="-168275" algn="l"/>
            <a:endParaRPr lang="en-US" sz="100" dirty="0" smtClean="0">
              <a:latin typeface="CCBooyah" panose="02000603000000000000" pitchFamily="2" charset="0"/>
              <a:ea typeface="CCBooyah" panose="02000603000000000000" pitchFamily="2" charset="0"/>
            </a:endParaRPr>
          </a:p>
          <a:p>
            <a:pPr marL="168275" indent="-168275" algn="l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CBooyah" panose="02000603000000000000" pitchFamily="2" charset="0"/>
                <a:ea typeface="CCBooyah" panose="02000603000000000000" pitchFamily="2" charset="0"/>
              </a:rPr>
              <a:t>Some bats use </a:t>
            </a:r>
            <a:r>
              <a:rPr lang="en-US" sz="2200" dirty="0" smtClean="0">
                <a:solidFill>
                  <a:srgbClr val="C00000"/>
                </a:solidFill>
                <a:latin typeface="CCOhMyGoodness" panose="02000603000000000000" pitchFamily="2" charset="0"/>
                <a:ea typeface="CCOhMyGoodness" panose="02000603000000000000" pitchFamily="2" charset="0"/>
              </a:rPr>
              <a:t>camouflage</a:t>
            </a:r>
            <a:r>
              <a:rPr lang="en-US" sz="2200" dirty="0" smtClean="0">
                <a:latin typeface="CCBooyah" panose="02000603000000000000" pitchFamily="2" charset="0"/>
                <a:ea typeface="CCBooyah" panose="02000603000000000000" pitchFamily="2" charset="0"/>
              </a:rPr>
              <a:t> to protect themselves. They blend into their environments.</a:t>
            </a:r>
          </a:p>
          <a:p>
            <a:pPr marL="168275" indent="-168275" algn="l"/>
            <a:endParaRPr lang="en-US" sz="100" dirty="0" smtClean="0">
              <a:latin typeface="CCBooyah" panose="02000603000000000000" pitchFamily="2" charset="0"/>
              <a:ea typeface="CCBooyah" panose="02000603000000000000" pitchFamily="2" charset="0"/>
            </a:endParaRPr>
          </a:p>
          <a:p>
            <a:pPr marL="168275" indent="-168275" algn="l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CBooyah" panose="02000603000000000000" pitchFamily="2" charset="0"/>
                <a:ea typeface="CCBooyah" panose="02000603000000000000" pitchFamily="2" charset="0"/>
              </a:rPr>
              <a:t>Bats are </a:t>
            </a:r>
            <a:r>
              <a:rPr lang="en-US" sz="2200" dirty="0" smtClean="0">
                <a:solidFill>
                  <a:srgbClr val="C00000"/>
                </a:solidFill>
                <a:latin typeface="CCWhatsYoName" panose="02000603000000000000" pitchFamily="2" charset="0"/>
                <a:ea typeface="CCWhatsYoName" panose="02000603000000000000" pitchFamily="2" charset="0"/>
              </a:rPr>
              <a:t>FAST</a:t>
            </a:r>
            <a:r>
              <a:rPr lang="en-US" sz="2200" dirty="0" smtClean="0">
                <a:latin typeface="CCBooyah" panose="02000603000000000000" pitchFamily="2" charset="0"/>
                <a:ea typeface="CCBooyah" panose="02000603000000000000" pitchFamily="2" charset="0"/>
              </a:rPr>
              <a:t>! Most times they can fly away from predators or use their claws to defend themselves.</a:t>
            </a:r>
          </a:p>
        </p:txBody>
      </p:sp>
      <p:pic>
        <p:nvPicPr>
          <p:cNvPr id="5122" name="Picture 2" descr="http://media-cache-ak0.pinimg.com/originals/c1/67/f3/c167f30d359491b1a0137c2861f4e7a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87" y="2871317"/>
            <a:ext cx="2281508" cy="171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tse1.mm.bing.net/th?&amp;id=HN.608044829727787131&amp;w=300&amp;h=300&amp;c=0&amp;pid=1.9&amp;rs=0&amp;p=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510" y="674065"/>
            <a:ext cx="1408262" cy="212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4.mirror.co.uk/incoming/article129478.ece/alternates/s615/image-3-for-your-life-cash-queens-20-05-11-gallery-192293065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87" y="4673944"/>
            <a:ext cx="2269585" cy="150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9078" y="6434647"/>
            <a:ext cx="1896732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©AmberBeavers2014</a:t>
            </a:r>
            <a:endParaRPr lang="en-US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0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2561" y="-746182"/>
            <a:ext cx="6090250" cy="8376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710" y="896916"/>
            <a:ext cx="5468645" cy="88746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CBooyahStitch" panose="02000603000000000000" pitchFamily="2" charset="0"/>
                <a:ea typeface="CCBooyahStitch" panose="02000603000000000000" pitchFamily="2" charset="0"/>
              </a:rPr>
              <a:t>Where do bats live?</a:t>
            </a:r>
            <a:endParaRPr lang="en-US" dirty="0">
              <a:latin typeface="CCBooyahStitch" panose="02000603000000000000" pitchFamily="2" charset="0"/>
              <a:ea typeface="CCBooyahStitch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806" y="1997760"/>
            <a:ext cx="7927759" cy="4619449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200" dirty="0" smtClean="0">
                <a:latin typeface="CCBooyah" panose="02000603000000000000" pitchFamily="2" charset="0"/>
                <a:ea typeface="CCBooyah" panose="02000603000000000000" pitchFamily="2" charset="0"/>
              </a:rPr>
              <a:t>Bats’ homes are called </a:t>
            </a:r>
            <a:r>
              <a:rPr lang="en-US" sz="3200" dirty="0" smtClean="0">
                <a:solidFill>
                  <a:srgbClr val="C00000"/>
                </a:solidFill>
                <a:latin typeface="CCLickAXanax" panose="02000603000000000000" pitchFamily="2" charset="0"/>
                <a:ea typeface="CCLickAXanax" panose="02000603000000000000" pitchFamily="2" charset="0"/>
              </a:rPr>
              <a:t>roosts</a:t>
            </a:r>
            <a:r>
              <a:rPr lang="en-US" sz="3200" dirty="0" smtClean="0">
                <a:latin typeface="CCBooyah" panose="02000603000000000000" pitchFamily="2" charset="0"/>
                <a:ea typeface="CCBooyah" panose="02000603000000000000" pitchFamily="2" charset="0"/>
              </a:rPr>
              <a:t>. Bats need different roosts for different times of year.</a:t>
            </a:r>
          </a:p>
          <a:p>
            <a:pPr marL="230188" indent="-230188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Most bats find a roost already made like holes in trees. They can’t make their own nests like birds do.</a:t>
            </a:r>
          </a:p>
          <a:p>
            <a:pPr marL="230188" indent="-230188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Bats need roosts to provide protection while they have their young.</a:t>
            </a:r>
          </a:p>
          <a:p>
            <a:pPr marL="230188" indent="-230188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In winter, bats need shelter from the cold.</a:t>
            </a:r>
          </a:p>
          <a:p>
            <a:pPr marL="687388" lvl="1" indent="-230188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CBooyah" panose="02000603000000000000" pitchFamily="2" charset="0"/>
                <a:ea typeface="CCBooyah" panose="02000603000000000000" pitchFamily="2" charset="0"/>
              </a:rPr>
              <a:t>Some bats find roosts in caves to hibernate. They go into a deep sleep, their heart rate slows, and they live off fat stored on their bodies.</a:t>
            </a:r>
          </a:p>
          <a:p>
            <a:pPr marL="687388" lvl="1" indent="-230188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CBooyah" panose="02000603000000000000" pitchFamily="2" charset="0"/>
                <a:ea typeface="CCBooyah" panose="02000603000000000000" pitchFamily="2" charset="0"/>
              </a:rPr>
              <a:t>Some bats migrate in the winter. This means they fly to warmer roosts. </a:t>
            </a:r>
            <a:endParaRPr lang="en-US" dirty="0">
              <a:latin typeface="CCBooyah" panose="02000603000000000000" pitchFamily="2" charset="0"/>
              <a:ea typeface="CCBooyah" panose="02000603000000000000" pitchFamily="2" charset="0"/>
            </a:endParaRPr>
          </a:p>
          <a:p>
            <a:pPr marL="230188" indent="-230188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CBooyah" panose="02000603000000000000" pitchFamily="2" charset="0"/>
                <a:ea typeface="CCBooyah" panose="02000603000000000000" pitchFamily="2" charset="0"/>
              </a:rPr>
              <a:t>Most bats go to the same roosts each season. 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9078" y="6434647"/>
            <a:ext cx="1896732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©AmberBeavers2014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https://tse1.mm.bing.net/th?id=HN.608025876043468188&amp;pid=1.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58" y="682226"/>
            <a:ext cx="1173352" cy="12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7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</TotalTime>
  <Words>787</Words>
  <Application>Microsoft Office PowerPoint</Application>
  <PresentationFormat>On-screen Show (4:3)</PresentationFormat>
  <Paragraphs>85</Paragraphs>
  <Slides>16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Calibri Light</vt:lpstr>
      <vt:lpstr>CCOhMyGoodness</vt:lpstr>
      <vt:lpstr>CCChitChat</vt:lpstr>
      <vt:lpstr>CCBubbleOnGirl</vt:lpstr>
      <vt:lpstr>Calibri</vt:lpstr>
      <vt:lpstr>CCWhatsYoName</vt:lpstr>
      <vt:lpstr>Arial</vt:lpstr>
      <vt:lpstr>CCCatNecklace</vt:lpstr>
      <vt:lpstr>CCLickAXanax</vt:lpstr>
      <vt:lpstr>CCBooyah</vt:lpstr>
      <vt:lpstr>CCThePerfectSon</vt:lpstr>
      <vt:lpstr>CCBooyahStitch</vt:lpstr>
      <vt:lpstr>Wingdings</vt:lpstr>
      <vt:lpstr>CCBlessHerHeart</vt:lpstr>
      <vt:lpstr>CCCopycat</vt:lpstr>
      <vt:lpstr>CCCookiesAndKarim</vt:lpstr>
      <vt:lpstr>Office Theme</vt:lpstr>
      <vt:lpstr>PowerPoint Presentation</vt:lpstr>
      <vt:lpstr>Did you know there are more than 1,200 different types of bats?!</vt:lpstr>
      <vt:lpstr>What is a bat?</vt:lpstr>
      <vt:lpstr>Bat Families</vt:lpstr>
      <vt:lpstr>Bat Anatomy</vt:lpstr>
      <vt:lpstr>What do bats eat?</vt:lpstr>
      <vt:lpstr>Echolocation</vt:lpstr>
      <vt:lpstr>Bat Predators</vt:lpstr>
      <vt:lpstr>Where do bats live?</vt:lpstr>
      <vt:lpstr>Bats are Good for the Environment!</vt:lpstr>
      <vt:lpstr>PowerPoint Presentation</vt:lpstr>
      <vt:lpstr>The Fruit Bat</vt:lpstr>
      <vt:lpstr>The  Bumblebee Bat</vt:lpstr>
      <vt:lpstr>The Little Brown Bat</vt:lpstr>
      <vt:lpstr>PowerPoint Presentation</vt:lpstr>
      <vt:lpstr>You have learned so much about bats! Want to learn more?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Bats Alive!</dc:title>
  <dc:creator>Amber Beavers</dc:creator>
  <cp:lastModifiedBy>Amber Beavers</cp:lastModifiedBy>
  <cp:revision>47</cp:revision>
  <dcterms:created xsi:type="dcterms:W3CDTF">2014-10-19T17:20:18Z</dcterms:created>
  <dcterms:modified xsi:type="dcterms:W3CDTF">2014-10-20T13:53:41Z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